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5" r:id="rId24"/>
    <p:sldId id="293"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88" autoAdjust="0"/>
    <p:restoredTop sz="72892"/>
  </p:normalViewPr>
  <p:slideViewPr>
    <p:cSldViewPr snapToGrid="0">
      <p:cViewPr varScale="1">
        <p:scale>
          <a:sx n="163" d="100"/>
          <a:sy n="163" d="100"/>
        </p:scale>
        <p:origin x="3440" y="184"/>
      </p:cViewPr>
      <p:guideLst/>
    </p:cSldViewPr>
  </p:slideViewPr>
  <p:notesTextViewPr>
    <p:cViewPr>
      <p:scale>
        <a:sx n="170" d="100"/>
        <a:sy n="170" d="100"/>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8/2/21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8/2/21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Rate_(mathematic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a:t>
            </a:r>
            <a:r>
              <a:rPr lang="el-GR" dirty="0" err="1"/>
              <a:t>μεικτ</a:t>
            </a:r>
            <a:r>
              <a:rPr lang="en-US" dirty="0" err="1"/>
              <a:t>ώ</a:t>
            </a:r>
            <a:r>
              <a:rPr lang="el-GR" dirty="0"/>
              <a:t>ν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στη μονάδα,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endParaRPr lang="en-US" dirty="0"/>
          </a:p>
          <a:p>
            <a:endParaRPr lang="en-US"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a:t>
                </a:r>
                <a:r>
                  <a:rPr lang="en-US" dirty="0"/>
                  <a:t>,</a:t>
                </a:r>
                <a:r>
                  <a:rPr lang="el-GR" dirty="0"/>
                  <a:t>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a:t>
                </a:r>
                <a:endParaRPr lang="en-US" dirty="0"/>
              </a:p>
              <a:p>
                <a:r>
                  <a:rPr lang="el-GR" dirty="0"/>
                  <a:t>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a:t>
                </a:r>
                <a:endParaRPr lang="en-US" dirty="0"/>
              </a:p>
              <a:p>
                <a:r>
                  <a:rPr lang="el-GR" dirty="0"/>
                  <a:t>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14:m>
                  <m:oMath xmlns:m="http://schemas.openxmlformats.org/officeDocument/2006/math">
                    <m:sSub>
                      <m:sSubPr>
                        <m:ctrlPr>
                          <a:rPr lang="en-GR"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𝑍</m:t>
                        </m:r>
                      </m:e>
                      <m:sub>
                        <m:d>
                          <m:dPr>
                            <m:begChr m:val="|"/>
                            <m:endChr m:val="|"/>
                            <m:ctrlPr>
                              <a:rPr lang="en-GR" sz="1200" i="1" kern="1200">
                                <a:solidFill>
                                  <a:schemeClr val="tx1"/>
                                </a:solidFill>
                                <a:effectLst/>
                                <a:latin typeface="Cambria Math" panose="02040503050406030204" pitchFamily="18" charset="0"/>
                                <a:ea typeface="+mn-ea"/>
                                <a:cs typeface="+mn-cs"/>
                              </a:rPr>
                            </m:ctrlPr>
                          </m:dPr>
                          <m:e>
                            <m:sSub>
                              <m:sSubPr>
                                <m:ctrlPr>
                                  <a:rPr lang="en-GR"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𝑀</m:t>
                                </m:r>
                              </m:e>
                              <m:sub>
                                <m:r>
                                  <a:rPr lang="en-US" sz="1200" i="1" kern="1200">
                                    <a:solidFill>
                                      <a:schemeClr val="tx1"/>
                                    </a:solidFill>
                                    <a:effectLst/>
                                    <a:latin typeface="Cambria Math" panose="02040503050406030204" pitchFamily="18" charset="0"/>
                                    <a:ea typeface="+mn-ea"/>
                                    <a:cs typeface="+mn-cs"/>
                                  </a:rPr>
                                  <m:t>𝑖</m:t>
                                </m:r>
                              </m:sub>
                            </m:sSub>
                          </m:e>
                        </m:d>
                        <m:r>
                          <a:rPr lang="el-GR" sz="1200" i="1" kern="1200">
                            <a:solidFill>
                              <a:schemeClr val="tx1"/>
                            </a:solidFill>
                            <a:effectLst/>
                            <a:latin typeface="Cambria Math" panose="02040503050406030204" pitchFamily="18" charset="0"/>
                            <a:ea typeface="+mn-ea"/>
                            <a:cs typeface="+mn-cs"/>
                          </a:rPr>
                          <m:t>×|</m:t>
                        </m:r>
                        <m:sSub>
                          <m:sSubPr>
                            <m:ctrlPr>
                              <a:rPr lang="en-GR"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𝑀</m:t>
                            </m:r>
                          </m:e>
                          <m:sub>
                            <m:r>
                              <a:rPr lang="en-US" sz="1200" i="1" kern="1200">
                                <a:solidFill>
                                  <a:schemeClr val="tx1"/>
                                </a:solidFill>
                                <a:effectLst/>
                                <a:latin typeface="Cambria Math" panose="02040503050406030204" pitchFamily="18" charset="0"/>
                                <a:ea typeface="+mn-ea"/>
                                <a:cs typeface="+mn-cs"/>
                              </a:rPr>
                              <m:t>𝑗</m:t>
                            </m:r>
                          </m:sub>
                        </m:sSub>
                        <m:r>
                          <a:rPr lang="el-GR" sz="1200" i="1" kern="1200">
                            <a:solidFill>
                              <a:schemeClr val="tx1"/>
                            </a:solidFill>
                            <a:effectLst/>
                            <a:latin typeface="Cambria Math" panose="02040503050406030204" pitchFamily="18" charset="0"/>
                            <a:ea typeface="+mn-ea"/>
                            <a:cs typeface="+mn-cs"/>
                          </a:rPr>
                          <m:t>|</m:t>
                        </m:r>
                      </m:sub>
                    </m:sSub>
                  </m:oMath>
                </a14:m>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r>
                  <a:rPr lang="en-US" sz="1200" kern="1200" dirty="0">
                    <a:solidFill>
                      <a:schemeClr val="tx1"/>
                    </a:solidFill>
                    <a:effectLst/>
                    <a:latin typeface="+mn-lt"/>
                    <a:ea typeface="+mn-ea"/>
                    <a:cs typeface="+mn-cs"/>
                  </a:rPr>
                  <a:t>.</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Choice>
        <mc:Fallback xmlns="">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𝑍</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 |</a:t>
                </a:r>
                <a:r>
                  <a:rPr lang="el-GR"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𝑗</a:t>
                </a:r>
                <a:r>
                  <a:rPr lang="el-GR" sz="1200" i="0" kern="1200">
                    <a:solidFill>
                      <a:schemeClr val="tx1"/>
                    </a:solidFill>
                    <a:effectLst/>
                    <a:latin typeface="+mn-lt"/>
                    <a:ea typeface="+mn-ea"/>
                    <a:cs typeface="+mn-cs"/>
                  </a:rPr>
                  <a:t> |</a:t>
                </a:r>
                <a:r>
                  <a:rPr lang="en-GR"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r>
                  <a:rPr lang="en-US" sz="1200" kern="1200" dirty="0">
                    <a:solidFill>
                      <a:schemeClr val="tx1"/>
                    </a:solidFill>
                    <a:effectLst/>
                    <a:latin typeface="+mn-lt"/>
                    <a:ea typeface="+mn-ea"/>
                    <a:cs typeface="+mn-cs"/>
                  </a:rPr>
                  <a:t>.</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 </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συσχέτιση</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 είναι η ομοιότητα ανάμεσα στους ορισμούς δύο ευρύτερων εννοιών</a:t>
            </a:r>
            <a:r>
              <a:rPr lang="en-US" sz="1200" kern="1200" dirty="0">
                <a:solidFill>
                  <a:schemeClr val="tx1"/>
                </a:solidFill>
                <a:effectLst/>
                <a:latin typeface="+mn-lt"/>
                <a:ea typeface="+mn-ea"/>
                <a:cs typeface="+mn-cs"/>
              </a:rPr>
              <a:t>, o</a:t>
            </a:r>
            <a:r>
              <a:rPr lang="el-GR" sz="1200" kern="1200" dirty="0">
                <a:solidFill>
                  <a:schemeClr val="tx1"/>
                </a:solidFill>
                <a:effectLst/>
                <a:latin typeface="+mn-lt"/>
                <a:ea typeface="+mn-ea"/>
                <a:cs typeface="+mn-cs"/>
              </a:rPr>
              <a:t>πότε και τα μέτρα συσχέτισης είναι πιο γενικά.</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vi</a:t>
            </a:r>
            <a:r>
              <a:rPr lang="el-GR" sz="1200" kern="1200" dirty="0">
                <a:solidFill>
                  <a:schemeClr val="tx1"/>
                </a:solidFill>
                <a:effectLst/>
                <a:latin typeface="+mn-lt"/>
                <a:ea typeface="+mn-ea"/>
                <a:cs typeface="+mn-cs"/>
              </a:rPr>
              <a:t> = (wi1 , wi2 ..., w</a:t>
            </a:r>
            <a:r>
              <a:rPr lang="en-US" sz="1200" kern="1200" dirty="0">
                <a:solidFill>
                  <a:schemeClr val="tx1"/>
                </a:solidFill>
                <a:effectLst/>
                <a:latin typeface="+mn-lt"/>
                <a:ea typeface="+mn-ea"/>
                <a:cs typeface="+mn-cs"/>
              </a:rPr>
              <a:t>in</a:t>
            </a:r>
            <a:r>
              <a:rPr lang="el-GR" sz="1200" kern="1200" dirty="0">
                <a:solidFill>
                  <a:schemeClr val="tx1"/>
                </a:solidFill>
                <a:effectLst/>
                <a:latin typeface="+mn-lt"/>
                <a:ea typeface="+mn-ea"/>
                <a:cs typeface="+mn-cs"/>
              </a:rPr>
              <a:t> ) όπου για κάθε έννοια i, το w αντιπροσωπεύει τον αριθμό των φορών που εμφανίζεται η λέξη και n είναι ο συνολικός αριθμός διαφορετικών λέξεων (τύπων) στο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Αυτή η αναπαράσταση επιτρέπει την προβολή τους στο διανυσματικό χώρο για τη διεξαγωγή πειραμάτων και μελετών.</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kern="1200" dirty="0" err="1">
                <a:solidFill>
                  <a:schemeClr val="tx1"/>
                </a:solidFill>
                <a:effectLst/>
                <a:latin typeface="+mn-lt"/>
                <a:ea typeface="+mn-ea"/>
                <a:cs typeface="+mn-cs"/>
              </a:rPr>
              <a:t>συνημιτόνου</a:t>
            </a:r>
            <a:r>
              <a:rPr lang="el-GR" sz="1200" kern="1200" dirty="0">
                <a:solidFill>
                  <a:schemeClr val="tx1"/>
                </a:solidFill>
                <a:effectLst/>
                <a:latin typeface="+mn-lt"/>
                <a:ea typeface="+mn-ea"/>
                <a:cs typeface="+mn-cs"/>
              </a:rPr>
              <a:t> της γωνίας θ ανάμεσα στα διανύσματα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δύο διαφορετικών ευρύτερων εννοιών i, j , η οποία εκφράζει τις κοινώς </a:t>
            </a:r>
            <a:r>
              <a:rPr lang="el-GR" sz="1200" kern="1200" dirty="0" err="1">
                <a:solidFill>
                  <a:schemeClr val="tx1"/>
                </a:solidFill>
                <a:effectLst/>
                <a:latin typeface="+mn-lt"/>
                <a:ea typeface="+mn-ea"/>
                <a:cs typeface="+mn-cs"/>
              </a:rPr>
              <a:t>συνεμφανιζόμενες</a:t>
            </a:r>
            <a:r>
              <a:rPr lang="el-GR" sz="1200" kern="1200" dirty="0">
                <a:solidFill>
                  <a:schemeClr val="tx1"/>
                </a:solidFill>
                <a:effectLst/>
                <a:latin typeface="+mn-lt"/>
                <a:ea typeface="+mn-ea"/>
                <a:cs typeface="+mn-cs"/>
              </a:rPr>
              <a:t> λέξεις των 2 </a:t>
            </a:r>
            <a:r>
              <a:rPr lang="el-GR" sz="1200" kern="1200" dirty="0" err="1">
                <a:solidFill>
                  <a:schemeClr val="tx1"/>
                </a:solidFill>
                <a:effectLst/>
                <a:latin typeface="+mn-lt"/>
                <a:ea typeface="+mn-ea"/>
                <a:cs typeface="+mn-cs"/>
              </a:rPr>
              <a:t>concept</a:t>
            </a:r>
            <a:r>
              <a:rPr lang="en-US" sz="1200" kern="1200" dirty="0">
                <a:solidFill>
                  <a:schemeClr val="tx1"/>
                </a:solidFill>
                <a:effectLst/>
                <a:latin typeface="+mn-lt"/>
                <a:ea typeface="+mn-ea"/>
                <a:cs typeface="+mn-cs"/>
              </a:rPr>
              <a:t>s.</a:t>
            </a:r>
            <a:endParaRPr lang="en-GR" sz="1200" kern="1200" dirty="0">
              <a:solidFill>
                <a:schemeClr val="tx1"/>
              </a:solidFill>
              <a:effectLst/>
              <a:latin typeface="+mn-lt"/>
              <a:ea typeface="+mn-ea"/>
              <a:cs typeface="+mn-cs"/>
            </a:endParaRPr>
          </a:p>
          <a:p>
            <a:pPr rtl="0"/>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Καθώς λοιπόν εξελίσσεται ο χρόνος, σε κάθε επόμενη χρονική στιγμή οι λέξεις «μιμούνται» επιτυχημένες στρατηγικές συμπαικτών τους,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απόδοση με θετικό πρόσημο, ενώ παράλληλα μειώνει την πιθανότητα στην αντίθετη περίπτωση (</a:t>
                </a:r>
                <a:r>
                  <a:rPr lang="en-US" dirty="0" err="1"/>
                  <a:t>ό</a:t>
                </a:r>
                <a:r>
                  <a:rPr lang="el-GR" dirty="0" err="1"/>
                  <a:t>ταν</a:t>
                </a:r>
                <a:r>
                  <a:rPr lang="el-GR" dirty="0"/>
                  <a:t> δηλαδή η διαφορά από τη μέση απόδοση έχει αρνητικό πρόσημο).</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p>
              <a:p>
                <a:r>
                  <a:rPr lang="el-GR" dirty="0" err="1"/>
                  <a:t>Αυτ</a:t>
                </a:r>
                <a:r>
                  <a:rPr lang="en-US" dirty="0" err="1"/>
                  <a:t>ό</a:t>
                </a:r>
                <a:r>
                  <a:rPr lang="el-GR" dirty="0"/>
                  <a:t> που κάνει ο τύπος είναι να αθροίζει ένα γινόμενο που προέκυψε από τον πολλαπλασιασμό </a:t>
                </a:r>
              </a:p>
              <a:p>
                <a:pPr marL="0" indent="0">
                  <a:buNone/>
                </a:pPr>
                <a:r>
                  <a:rPr lang="el-GR" dirty="0"/>
                  <a:t>-- των διανυσμάτων που αφορούν την ομοιότητα της έννοιας </a:t>
                </a:r>
                <a:r>
                  <a:rPr lang="en-US" dirty="0"/>
                  <a:t>h </a:t>
                </a:r>
                <a:r>
                  <a:rPr lang="el-GR" dirty="0"/>
                  <a:t>του </a:t>
                </a:r>
                <a:r>
                  <a:rPr lang="en-US" dirty="0" err="1"/>
                  <a:t>i</a:t>
                </a:r>
                <a:r>
                  <a:rPr lang="en-US" dirty="0"/>
                  <a:t> , </a:t>
                </a:r>
                <a:r>
                  <a:rPr lang="el-GR" dirty="0"/>
                  <a:t>με όλες τις έννοιες της κάθε γειτονικής της</a:t>
                </a:r>
                <a:r>
                  <a:rPr lang="en-US" dirty="0"/>
                  <a:t> </a:t>
                </a:r>
                <a:endParaRPr lang="el-GR" dirty="0"/>
              </a:p>
              <a:p>
                <a:pPr marL="0" indent="0">
                  <a:buNone/>
                </a:pPr>
                <a:r>
                  <a:rPr lang="el-GR" dirty="0"/>
                  <a:t>-- επί τις προτιμήσεις του </a:t>
                </a:r>
                <a:r>
                  <a:rPr lang="en-US" dirty="0"/>
                  <a:t>j </a:t>
                </a:r>
                <a:r>
                  <a:rPr lang="el-GR" dirty="0"/>
                  <a:t>για τις αντίστοιχές του έννοιες, δηλαδή το διάνυσμα </a:t>
                </a:r>
                <a:r>
                  <a:rPr lang="en-US" dirty="0" err="1"/>
                  <a:t>xj</a:t>
                </a:r>
                <a:r>
                  <a:rPr lang="el-GR" dirty="0"/>
                  <a:t> , </a:t>
                </a:r>
              </a:p>
              <a:p>
                <a:pPr marL="0" indent="0">
                  <a:buNone/>
                </a:pPr>
                <a:r>
                  <a:rPr lang="el-GR" dirty="0">
                    <a:sym typeface="Wingdings" pitchFamily="2" charset="2"/>
                  </a:rPr>
                  <a:t>-&gt; </a:t>
                </a:r>
                <a:r>
                  <a:rPr lang="el-GR" dirty="0"/>
                  <a:t>οπότε έχουμε 1 </a:t>
                </a:r>
                <a:r>
                  <a:rPr lang="en-US" dirty="0"/>
                  <a:t>x</a:t>
                </a:r>
                <a:r>
                  <a:rPr lang="el-GR" dirty="0"/>
                  <a:t> </a:t>
                </a:r>
                <a:r>
                  <a:rPr lang="en-US" dirty="0"/>
                  <a:t>|</a:t>
                </a:r>
                <a:r>
                  <a:rPr lang="en-US" dirty="0" err="1"/>
                  <a:t>Mj</a:t>
                </a:r>
                <a:r>
                  <a:rPr lang="en-US" dirty="0"/>
                  <a:t>| * |</a:t>
                </a:r>
                <a:r>
                  <a:rPr lang="en-US" dirty="0" err="1"/>
                  <a:t>Mj</a:t>
                </a:r>
                <a:r>
                  <a:rPr lang="en-US" dirty="0"/>
                  <a:t>|</a:t>
                </a:r>
                <a:r>
                  <a:rPr lang="el-GR" dirty="0"/>
                  <a:t> </a:t>
                </a:r>
                <a:r>
                  <a:rPr lang="en-US" dirty="0"/>
                  <a:t>x</a:t>
                </a:r>
                <a:r>
                  <a:rPr lang="el-GR" dirty="0"/>
                  <a:t> </a:t>
                </a:r>
                <a:r>
                  <a:rPr lang="en-US" dirty="0"/>
                  <a:t>1</a:t>
                </a:r>
                <a:r>
                  <a:rPr lang="el-GR" dirty="0"/>
                  <a:t> </a:t>
                </a:r>
                <a:r>
                  <a:rPr lang="en-US" dirty="0"/>
                  <a:t> </a:t>
                </a:r>
                <a:endParaRPr lang="el-GR" dirty="0"/>
              </a:p>
              <a:p>
                <a:pPr marL="0" indent="0">
                  <a:buNone/>
                </a:pPr>
                <a:r>
                  <a:rPr lang="el-GR" dirty="0">
                    <a:sym typeface="Wingdings" pitchFamily="2" charset="2"/>
                  </a:rPr>
                  <a:t>-&gt; </a:t>
                </a:r>
                <a:r>
                  <a:rPr lang="el-GR" dirty="0"/>
                  <a:t>δεν αναφέρεται σωστά στον τύπο που παρατίθεται, αλλά εννοούν ανάστροφο</a:t>
                </a:r>
                <a:r>
                  <a:rPr lang="en-US" dirty="0"/>
                  <a:t> </a:t>
                </a:r>
                <a:r>
                  <a:rPr lang="el-GR" dirty="0"/>
                  <a:t>του </a:t>
                </a:r>
                <a:r>
                  <a:rPr lang="en-US" dirty="0" err="1"/>
                  <a:t>sj</a:t>
                </a:r>
                <a:r>
                  <a:rPr lang="en-US" dirty="0"/>
                  <a:t> </a:t>
                </a:r>
                <a:r>
                  <a:rPr lang="en-US" dirty="0" err="1"/>
                  <a:t>ώ</a:t>
                </a:r>
                <a:r>
                  <a:rPr lang="el-GR" dirty="0" err="1"/>
                  <a:t>στε</a:t>
                </a:r>
                <a:r>
                  <a:rPr lang="el-GR" dirty="0"/>
                  <a:t> να </a:t>
                </a:r>
                <a:r>
                  <a:rPr lang="el-GR" dirty="0" err="1"/>
                  <a:t>μπορει</a:t>
                </a:r>
                <a:r>
                  <a:rPr lang="el-GR" dirty="0"/>
                  <a:t> να </a:t>
                </a:r>
                <a:r>
                  <a:rPr lang="el-GR" dirty="0" err="1"/>
                  <a:t>γινει</a:t>
                </a:r>
                <a:r>
                  <a:rPr lang="el-GR" dirty="0"/>
                  <a:t> ο πολλαπλασιασμός (</a:t>
                </a:r>
                <a:r>
                  <a:rPr lang="el-GR" dirty="0" err="1"/>
                  <a:t>αλλιως</a:t>
                </a:r>
                <a:r>
                  <a:rPr lang="el-GR" dirty="0"/>
                  <a:t> έπρεπε να προσθέσουν έξτρα άθροισμα μέσα στο άθροισμα!!)</a:t>
                </a:r>
              </a:p>
              <a:p>
                <a:pPr marL="0" indent="0">
                  <a:buNone/>
                </a:pPr>
                <a:r>
                  <a:rPr lang="el-GR" dirty="0"/>
                  <a:t>-- επί την ομοιότητα των λέξεων </a:t>
                </a:r>
                <a:r>
                  <a:rPr lang="en-US" dirty="0" err="1"/>
                  <a:t>i</a:t>
                </a:r>
                <a:r>
                  <a:rPr lang="en-US" dirty="0"/>
                  <a:t>, j</a:t>
                </a:r>
                <a:endParaRPr lang="el-GR" dirty="0"/>
              </a:p>
              <a:p>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a:t>
            </a:r>
          </a:p>
          <a:p>
            <a:endParaRPr lang="el-GR" dirty="0"/>
          </a:p>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Επίσης, όπως πειραματικά αποδείχθηκε, σε ελάχιστες περιπτώσεις δεν επιτυγχάνεται η επίλυση της αμφισημίας μιας λέξης, λόγω αδυναμίας ενημέρωσης του χώρου των μεικτών στρατηγικών της, γεγονός που μπορεί να </a:t>
            </a:r>
            <a:r>
              <a:rPr lang="el-GR" dirty="0" err="1"/>
              <a:t>οφε</a:t>
            </a:r>
            <a:r>
              <a:rPr lang="en-US" dirty="0" err="1"/>
              <a:t>ί</a:t>
            </a:r>
            <a:r>
              <a:rPr lang="el-GR" dirty="0" err="1"/>
              <a:t>λεται</a:t>
            </a:r>
            <a:r>
              <a:rPr lang="el-GR" dirty="0"/>
              <a:t> για παράδειγμα στην ανυπαρξία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(1. Για την καλύτερη κατανόηση του χώρου των στρατηγικών, θα δούμε τη γραφική αναπαράστασή του,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η οποία αποδίδεται ως ένα </a:t>
            </a:r>
            <a:r>
              <a:rPr lang="el-GR" sz="1000" dirty="0" err="1"/>
              <a:t>κανονικ</a:t>
            </a:r>
            <a:r>
              <a:rPr lang="en-US" sz="1000" dirty="0" err="1"/>
              <a:t>ό</a:t>
            </a:r>
            <a:r>
              <a:rPr lang="el-GR" sz="1000" dirty="0"/>
              <a:t> πολύγωνο ακτίνας 1, με τις ακμές που ενώνουν το κέντρο του με κάθε κορυφή να δηλώνουν την πιθανότητα επιλογής της έννοιας</a:t>
            </a:r>
            <a:r>
              <a:rPr lang="en-US" sz="1000" dirty="0"/>
              <a:t> </a:t>
            </a:r>
            <a:r>
              <a:rPr lang="el-GR" sz="1000" dirty="0"/>
              <a:t>που αντιπροσωπεύει</a:t>
            </a:r>
            <a:r>
              <a:rPr lang="en-US" sz="1000" dirty="0"/>
              <a:t> </a:t>
            </a:r>
            <a:r>
              <a:rPr lang="el-GR" sz="1000" dirty="0"/>
              <a:t>η αντίστοιχη κορυφή. )</a:t>
            </a:r>
          </a:p>
          <a:p>
            <a:endParaRPr lang="en-US" sz="1000" dirty="0">
              <a:latin typeface="Arial" panose="020B0604020202020204" pitchFamily="34" charset="0"/>
              <a:cs typeface="Arial" panose="020B0604020202020204" pitchFamily="34" charset="0"/>
            </a:endParaRPr>
          </a:p>
          <a:p>
            <a:r>
              <a:rPr lang="en-US" sz="1000" dirty="0" err="1">
                <a:latin typeface="Arial" panose="020B0604020202020204" pitchFamily="34" charset="0"/>
                <a:cs typeface="Arial" panose="020B0604020202020204" pitchFamily="34" charset="0"/>
              </a:rPr>
              <a:t>Theatina</a:t>
            </a:r>
            <a:endParaRPr lang="en-US"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2. 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r>
              <a:rPr lang="el-GR" sz="1000" dirty="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a:t>
            </a:r>
            <a:r>
              <a:rPr lang="el-GR" sz="1000" dirty="0">
                <a:latin typeface="Arial" panose="020B0604020202020204" pitchFamily="34" charset="0"/>
                <a:cs typeface="Arial" panose="020B0604020202020204" pitchFamily="34" charset="0"/>
              </a:rPr>
              <a:t> δηλαδή την 1η γραμμή,</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r>
              <a:rPr lang="el-GR" sz="1000" dirty="0">
                <a:latin typeface="Arial" panose="020B0604020202020204" pitchFamily="34" charset="0"/>
                <a:cs typeface="Arial" panose="020B0604020202020204" pitchFamily="34" charset="0"/>
              </a:rPr>
              <a:t>.</a:t>
            </a:r>
          </a:p>
          <a:p>
            <a:r>
              <a:rPr lang="el-GR" sz="1000" dirty="0">
                <a:latin typeface="Arial" panose="020B0604020202020204" pitchFamily="34" charset="0"/>
                <a:cs typeface="Arial" panose="020B0604020202020204" pitchFamily="34" charset="0"/>
              </a:rPr>
              <a:t>Στο επόμενο χρονικό βήμα </a:t>
            </a:r>
            <a:r>
              <a:rPr lang="en-US" sz="1000" dirty="0">
                <a:latin typeface="Arial" panose="020B0604020202020204" pitchFamily="34" charset="0"/>
                <a:cs typeface="Arial" panose="020B0604020202020204" pitchFamily="34" charset="0"/>
              </a:rPr>
              <a:t>t2</a:t>
            </a:r>
            <a:r>
              <a:rPr lang="el-GR" sz="1000" dirty="0">
                <a:latin typeface="Arial" panose="020B0604020202020204" pitchFamily="34" charset="0"/>
                <a:cs typeface="Arial" panose="020B0604020202020204" pitchFamily="34" charset="0"/>
              </a:rPr>
              <a:t>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 (οικονομική).</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a:t>
            </a:r>
            <a:r>
              <a:rPr lang="el-GR" sz="1000" dirty="0" err="1">
                <a:latin typeface="Arial" panose="020B0604020202020204" pitchFamily="34" charset="0"/>
                <a:cs typeface="Arial" panose="020B0604020202020204" pitchFamily="34" charset="0"/>
              </a:rPr>
              <a:t>νατουραλιστική</a:t>
            </a:r>
            <a:r>
              <a:rPr lang="el-GR" sz="1000" dirty="0">
                <a:latin typeface="Arial" panose="020B0604020202020204" pitchFamily="34" charset="0"/>
                <a:cs typeface="Arial" panose="020B0604020202020204" pitchFamily="34" charset="0"/>
              </a:rPr>
              <a:t> της έννοια.</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χρονικό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(δηλαδή οι αλλαγές στις καταστάσεις του παιχνιδιού είναι πλέον αμελητέες),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a:t>
            </a:r>
            <a:r>
              <a:rPr lang="en-US" sz="1000" dirty="0" err="1">
                <a:latin typeface="Arial" panose="020B0604020202020204" pitchFamily="34" charset="0"/>
                <a:cs typeface="Arial" panose="020B0604020202020204" pitchFamily="34" charset="0"/>
              </a:rPr>
              <a:t>έ</a:t>
            </a:r>
            <a:r>
              <a:rPr lang="el-GR" sz="1000" dirty="0" err="1">
                <a:latin typeface="Arial" panose="020B0604020202020204" pitchFamily="34" charset="0"/>
                <a:cs typeface="Arial" panose="020B0604020202020204" pitchFamily="34" charset="0"/>
              </a:rPr>
              <a:t>τρα</a:t>
            </a:r>
            <a:r>
              <a:rPr lang="el-GR" sz="1000" dirty="0">
                <a:latin typeface="Arial" panose="020B0604020202020204" pitchFamily="34" charset="0"/>
                <a:cs typeface="Arial" panose="020B0604020202020204" pitchFamily="34" charset="0"/>
              </a:rPr>
              <a:t>, ισχυροποιώντας τη σταθερότητα του τελικού αποτελέσματος.</a:t>
            </a:r>
          </a:p>
          <a:p>
            <a:endParaRPr lang="el-GR"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Κατά την αξιολόγηση του αλγορίθμου, οι μεταβλητές που πρόκειται να </a:t>
            </a:r>
            <a:r>
              <a:rPr lang="el-GR" sz="1200" kern="1200" dirty="0" err="1">
                <a:solidFill>
                  <a:schemeClr val="tx1"/>
                </a:solidFill>
                <a:effectLst/>
                <a:latin typeface="+mn-lt"/>
                <a:ea typeface="+mn-ea"/>
                <a:cs typeface="+mn-cs"/>
              </a:rPr>
              <a:t>παραμετροποιηθούν</a:t>
            </a:r>
            <a:r>
              <a:rPr lang="el-GR" sz="1200" kern="1200" dirty="0">
                <a:solidFill>
                  <a:schemeClr val="tx1"/>
                </a:solidFill>
                <a:effectLst/>
                <a:latin typeface="+mn-lt"/>
                <a:ea typeface="+mn-ea"/>
                <a:cs typeface="+mn-cs"/>
              </a:rPr>
              <a:t> είναι: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Τα μέτρα</a:t>
            </a:r>
            <a:r>
              <a:rPr lang="en-US" sz="1200" kern="1200" dirty="0">
                <a:solidFill>
                  <a:schemeClr val="tx1"/>
                </a:solidFill>
                <a:effectLst/>
                <a:latin typeface="+mn-lt"/>
                <a:ea typeface="+mn-ea"/>
                <a:cs typeface="+mn-cs"/>
              </a:rPr>
              <a:t> π</a:t>
            </a:r>
            <a:r>
              <a:rPr lang="el-GR" sz="1200" kern="1200" dirty="0">
                <a:solidFill>
                  <a:schemeClr val="tx1"/>
                </a:solidFill>
                <a:effectLst/>
                <a:latin typeface="+mn-lt"/>
                <a:ea typeface="+mn-ea"/>
                <a:cs typeface="+mn-cs"/>
              </a:rPr>
              <a:t>ου αφορούν στη συσχέτιση και τη σημασιολογία, ώστε να σταθμιστεί η ομοιότητα ανάμεσα σε λέξεις και έννοιες.</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Το n-</a:t>
            </a:r>
            <a:r>
              <a:rPr lang="el-GR" sz="1200" kern="1200" dirty="0" err="1">
                <a:solidFill>
                  <a:schemeClr val="tx1"/>
                </a:solidFill>
                <a:effectLst/>
                <a:latin typeface="+mn-lt"/>
                <a:ea typeface="+mn-ea"/>
                <a:cs typeface="+mn-cs"/>
              </a:rPr>
              <a:t>gram</a:t>
            </a:r>
            <a:r>
              <a:rPr lang="el-GR" sz="1200" kern="1200" dirty="0">
                <a:solidFill>
                  <a:schemeClr val="tx1"/>
                </a:solidFill>
                <a:effectLst/>
                <a:latin typeface="+mn-lt"/>
                <a:ea typeface="+mn-ea"/>
                <a:cs typeface="+mn-cs"/>
              </a:rPr>
              <a:t> γράφημα που αξιοποιείται για την αύξηση των βαρών των κοντινών λέξεων (</a:t>
            </a:r>
            <a:r>
              <a:rPr lang="el-GR" sz="1200" kern="1200" dirty="0" err="1">
                <a:solidFill>
                  <a:schemeClr val="tx1"/>
                </a:solidFill>
                <a:effectLst/>
                <a:latin typeface="+mn-lt"/>
                <a:ea typeface="+mn-ea"/>
                <a:cs typeface="+mn-cs"/>
              </a:rPr>
              <a:t>proximity</a:t>
            </a:r>
            <a:r>
              <a:rPr lang="el-GR" sz="1200" kern="1200" dirty="0">
                <a:solidFill>
                  <a:schemeClr val="tx1"/>
                </a:solidFill>
                <a:effectLst/>
                <a:latin typeface="+mn-lt"/>
                <a:ea typeface="+mn-ea"/>
                <a:cs typeface="+mn-cs"/>
              </a:rPr>
              <a:t>-εγγύτητα) και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Η παράμετρος p της γεωμετρικής κατανομής, από την οποία εξαρτάται η διασπορά των τιμών.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αποτελέσματα</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δείχνουν ότι</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όσον αφορά την σχετικότητα και την ομοιότητα</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r>
              <a:rPr lang="el-GR" sz="1200" b="0" i="0" u="none" strike="noStrike" kern="1200" dirty="0">
                <a:solidFill>
                  <a:schemeClr val="tx1"/>
                </a:solidFill>
                <a:effectLst/>
                <a:latin typeface="+mn-lt"/>
                <a:ea typeface="+mn-ea"/>
                <a:cs typeface="+mn-cs"/>
              </a:rPr>
              <a:t>.</a:t>
            </a:r>
          </a:p>
          <a:p>
            <a:pPr rtl="0"/>
            <a:r>
              <a:rPr lang="el-GR" sz="1200" b="0" i="0" u="none" strike="noStrike" kern="1200" dirty="0" err="1">
                <a:solidFill>
                  <a:schemeClr val="tx1"/>
                </a:solidFill>
                <a:effectLst/>
                <a:latin typeface="+mn-lt"/>
                <a:ea typeface="+mn-ea"/>
                <a:cs typeface="+mn-cs"/>
              </a:rPr>
              <a:t>Συγκεκριμ</a:t>
            </a:r>
            <a:r>
              <a:rPr lang="en-GB" sz="1200" b="0" i="0" u="none" strike="noStrike" kern="1200" dirty="0" err="1">
                <a:solidFill>
                  <a:schemeClr val="tx1"/>
                </a:solidFill>
                <a:effectLst/>
                <a:latin typeface="+mn-lt"/>
                <a:ea typeface="+mn-ea"/>
                <a:cs typeface="+mn-cs"/>
              </a:rPr>
              <a:t>έ</a:t>
            </a:r>
            <a:r>
              <a:rPr lang="el-GR" sz="1200" b="0" i="0" u="none" strike="noStrike" kern="1200" dirty="0">
                <a:solidFill>
                  <a:schemeClr val="tx1"/>
                </a:solidFill>
                <a:effectLst/>
                <a:latin typeface="+mn-lt"/>
                <a:ea typeface="+mn-ea"/>
                <a:cs typeface="+mn-cs"/>
              </a:rPr>
              <a:t>να, τα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r>
              <a:rPr lang="el-GR" sz="1200" b="0" i="0" u="none" strike="noStrike" kern="1200" dirty="0">
                <a:solidFill>
                  <a:schemeClr val="tx1"/>
                </a:solidFill>
                <a:effectLst/>
                <a:latin typeface="+mn-lt"/>
                <a:ea typeface="+mn-ea"/>
                <a:cs typeface="+mn-cs"/>
              </a:rPr>
              <a:t> αποδείχθηκαν ως τα πιο κατάλληλα.</a:t>
            </a:r>
            <a:endParaRPr lang="en-GB" sz="1100" b="0" i="0" u="none" strike="noStrike" kern="1200" dirty="0">
              <a:solidFill>
                <a:schemeClr val="tx1"/>
              </a:solidFill>
              <a:effectLst/>
              <a:latin typeface="+mn-lt"/>
              <a:ea typeface="+mn-ea"/>
              <a:cs typeface="+mn-cs"/>
            </a:endParaRPr>
          </a:p>
          <a:p>
            <a:pPr rtl="0" fontAlgn="base"/>
            <a:endParaRPr lang="el-GR"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Όσον αφορά το </a:t>
            </a:r>
            <a:r>
              <a:rPr lang="en-GB" sz="1200" b="0" i="0" u="none" strike="noStrike" kern="1200" dirty="0">
                <a:solidFill>
                  <a:schemeClr val="tx1"/>
                </a:solidFill>
                <a:effectLst/>
                <a:latin typeface="+mn-lt"/>
                <a:ea typeface="+mn-ea"/>
                <a:cs typeface="+mn-cs"/>
              </a:rPr>
              <a:t>n-gram</a:t>
            </a:r>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a:t>
            </a:r>
            <a:r>
              <a:rPr lang="el-GR" sz="1200" b="0" i="0" u="none" strike="noStrike" kern="1200" dirty="0">
                <a:solidFill>
                  <a:schemeClr val="tx1"/>
                </a:solidFill>
                <a:effectLst/>
                <a:latin typeface="+mn-lt"/>
                <a:ea typeface="+mn-ea"/>
                <a:cs typeface="+mn-cs"/>
              </a:rPr>
              <a:t>5 κοντινότερες λέξεις</a:t>
            </a:r>
            <a:r>
              <a:rPr lang="en-GB" sz="1200" b="0" i="0" u="none" strike="noStrike" kern="1200" dirty="0">
                <a:solidFill>
                  <a:schemeClr val="tx1"/>
                </a:solidFill>
                <a:effectLst/>
                <a:latin typeface="+mn-lt"/>
                <a:ea typeface="+mn-ea"/>
                <a:cs typeface="+mn-cs"/>
              </a:rPr>
              <a:t> - neighbours), </a:t>
            </a:r>
            <a:r>
              <a:rPr lang="el-GR" sz="1200" b="0" i="0" u="none" strike="noStrike" kern="1200" dirty="0">
                <a:solidFill>
                  <a:schemeClr val="tx1"/>
                </a:solidFill>
                <a:effectLst/>
                <a:latin typeface="+mn-lt"/>
                <a:ea typeface="+mn-ea"/>
                <a:cs typeface="+mn-cs"/>
              </a:rPr>
              <a:t>τότε τα αποτελέσματα είναι τα β</a:t>
            </a:r>
            <a:r>
              <a:rPr lang="en-US" sz="1200" b="0" i="0" u="none" strike="noStrike" kern="1200" dirty="0" err="1">
                <a:solidFill>
                  <a:schemeClr val="tx1"/>
                </a:solidFill>
                <a:effectLst/>
                <a:latin typeface="+mn-lt"/>
                <a:ea typeface="+mn-ea"/>
                <a:cs typeface="+mn-cs"/>
              </a:rPr>
              <a:t>έ</a:t>
            </a:r>
            <a:r>
              <a:rPr lang="el-GR" sz="1200" b="0" i="0" u="none" strike="noStrike" kern="1200" dirty="0" err="1">
                <a:solidFill>
                  <a:schemeClr val="tx1"/>
                </a:solidFill>
                <a:effectLst/>
                <a:latin typeface="+mn-lt"/>
                <a:ea typeface="+mn-ea"/>
                <a:cs typeface="+mn-cs"/>
              </a:rPr>
              <a:t>λτιστα</a:t>
            </a:r>
            <a:r>
              <a:rPr lang="el-GR" sz="1200" b="0" i="0" u="none" strike="noStrike"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rtl="0" fontAlgn="base"/>
            <a:endParaRPr lang="el-GR"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Τέλος, σχετικά με τη γεωμετρική κατανομή, τα καλύτερα αποτελέσματα παρουσιάζονται με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Στη συνέχεια για να λάβουμε τα ποσοστά της αξιολόγησης χρησιμοποιείται το μέτρο F-</a:t>
            </a:r>
            <a:r>
              <a:rPr lang="el-GR" sz="1200" kern="1200" dirty="0" err="1">
                <a:solidFill>
                  <a:schemeClr val="tx1"/>
                </a:solidFill>
                <a:effectLst/>
                <a:latin typeface="+mn-lt"/>
                <a:ea typeface="+mn-ea"/>
                <a:cs typeface="+mn-cs"/>
              </a:rPr>
              <a:t>score</a:t>
            </a:r>
            <a:r>
              <a:rPr lang="el-GR" sz="1200" kern="1200" dirty="0">
                <a:solidFill>
                  <a:schemeClr val="tx1"/>
                </a:solidFill>
                <a:effectLst/>
                <a:latin typeface="+mn-lt"/>
                <a:ea typeface="+mn-ea"/>
                <a:cs typeface="+mn-cs"/>
              </a:rPr>
              <a:t> και συγκεκριμένα το </a:t>
            </a:r>
            <a:r>
              <a:rPr lang="el-GR" sz="1200" kern="1200" dirty="0" err="1">
                <a:solidFill>
                  <a:schemeClr val="tx1"/>
                </a:solidFill>
                <a:effectLst/>
                <a:latin typeface="+mn-lt"/>
                <a:ea typeface="+mn-ea"/>
                <a:cs typeface="+mn-cs"/>
              </a:rPr>
              <a:t>balanced</a:t>
            </a:r>
            <a:r>
              <a:rPr lang="el-GR" sz="1200" kern="1200" dirty="0">
                <a:solidFill>
                  <a:schemeClr val="tx1"/>
                </a:solidFill>
                <a:effectLst/>
                <a:latin typeface="+mn-lt"/>
                <a:ea typeface="+mn-ea"/>
                <a:cs typeface="+mn-cs"/>
              </a:rPr>
              <a:t>, δηλαδή το F1, το οποίο καθορίζει τον σταθμισμένο αρμονικό μέσο της ακρίβειας και της ανάκλησης.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Αρχικά έγιναν πειράματα που είχαν ως </a:t>
            </a:r>
            <a:r>
              <a:rPr lang="en-US" sz="1200" kern="1200" dirty="0">
                <a:solidFill>
                  <a:schemeClr val="tx1"/>
                </a:solidFill>
                <a:effectLst/>
                <a:latin typeface="+mn-lt"/>
                <a:ea typeface="+mn-ea"/>
                <a:cs typeface="+mn-cs"/>
              </a:rPr>
              <a:t>knowledge base</a:t>
            </a:r>
            <a:r>
              <a:rPr lang="el-GR" sz="1200" kern="1200" dirty="0">
                <a:solidFill>
                  <a:schemeClr val="tx1"/>
                </a:solidFill>
                <a:effectLst/>
                <a:latin typeface="+mn-lt"/>
                <a:ea typeface="+mn-ea"/>
                <a:cs typeface="+mn-cs"/>
              </a:rPr>
              <a:t> ε</a:t>
            </a:r>
            <a:r>
              <a:rPr lang="en-US" sz="1200" kern="1200" dirty="0" err="1">
                <a:solidFill>
                  <a:schemeClr val="tx1"/>
                </a:solidFill>
                <a:effectLst/>
                <a:latin typeface="+mn-lt"/>
                <a:ea typeface="+mn-ea"/>
                <a:cs typeface="+mn-cs"/>
              </a:rPr>
              <a:t>ί</a:t>
            </a:r>
            <a:r>
              <a:rPr lang="el-GR" sz="1200" kern="1200" dirty="0">
                <a:solidFill>
                  <a:schemeClr val="tx1"/>
                </a:solidFill>
                <a:effectLst/>
                <a:latin typeface="+mn-lt"/>
                <a:ea typeface="+mn-ea"/>
                <a:cs typeface="+mn-cs"/>
              </a:rPr>
              <a:t>τε</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wordnet </a:t>
            </a:r>
            <a:r>
              <a:rPr lang="el-GR" sz="1200" kern="1200" dirty="0">
                <a:solidFill>
                  <a:schemeClr val="tx1"/>
                </a:solidFill>
                <a:effectLst/>
                <a:latin typeface="+mn-lt"/>
                <a:ea typeface="+mn-ea"/>
                <a:cs typeface="+mn-cs"/>
              </a:rPr>
              <a:t>είτε το </a:t>
            </a:r>
            <a:r>
              <a:rPr lang="en-GB" sz="1200" kern="1200" dirty="0" err="1">
                <a:solidFill>
                  <a:schemeClr val="tx1"/>
                </a:solidFill>
                <a:effectLst/>
                <a:latin typeface="+mn-lt"/>
                <a:ea typeface="+mn-ea"/>
                <a:cs typeface="+mn-cs"/>
              </a:rPr>
              <a:t>babelnet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Τα κύρια αποτελέσματα είναι αυτά που φαίνονται στη διαφάνεια.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λόγους εξοικονόμησης χρόνου δεν θα αναλυθούν περαιτέρω.</a:t>
            </a:r>
            <a:endParaRPr lang="en-GR" sz="1200"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R" sz="1200" kern="1200" dirty="0">
                <a:solidFill>
                  <a:schemeClr val="tx1"/>
                </a:solidFill>
                <a:effectLst/>
                <a:latin typeface="+mn-lt"/>
                <a:ea typeface="+mn-ea"/>
                <a:cs typeface="+mn-cs"/>
              </a:rPr>
              <a:t>Typically, it is appropriate for situations when the average of </a:t>
            </a:r>
            <a:r>
              <a:rPr lang="en-GR" sz="1200" kern="1200" dirty="0">
                <a:solidFill>
                  <a:schemeClr val="tx1"/>
                </a:solidFill>
                <a:effectLst/>
                <a:latin typeface="+mn-lt"/>
                <a:ea typeface="+mn-ea"/>
                <a:cs typeface="+mn-cs"/>
                <a:hlinkClick r:id="rId3" tooltip="Rate (mathematics)"/>
              </a:rPr>
              <a:t>rates</a:t>
            </a:r>
            <a:r>
              <a:rPr lang="en-GR" sz="1200" kern="1200" dirty="0">
                <a:solidFill>
                  <a:schemeClr val="tx1"/>
                </a:solidFill>
                <a:effectLst/>
                <a:latin typeface="+mn-lt"/>
                <a:ea typeface="+mn-ea"/>
                <a:cs typeface="+mn-cs"/>
              </a:rPr>
              <a:t> is desired. </a:t>
            </a:r>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a:t>
            </a:r>
            <a:r>
              <a:rPr lang="el-GR" sz="1200" b="0" i="0" u="none" strike="noStrike" kern="1200">
                <a:solidFill>
                  <a:schemeClr val="tx1"/>
                </a:solidFill>
                <a:effectLst/>
                <a:latin typeface="+mn-lt"/>
                <a:ea typeface="+mn-ea"/>
                <a:cs typeface="+mn-cs"/>
              </a:rPr>
              <a:t>το περιβ </a:t>
            </a:r>
            <a:r>
              <a:rPr lang="el-GR" sz="1200" b="0" i="0" u="none" strike="noStrike" kern="1200" dirty="0">
                <a:solidFill>
                  <a:schemeClr val="tx1"/>
                </a:solidFill>
                <a:effectLst/>
                <a:latin typeface="+mn-lt"/>
                <a:ea typeface="+mn-ea"/>
                <a:cs typeface="+mn-cs"/>
              </a:rPr>
              <a:t>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a:t>
            </a:r>
            <a:r>
              <a:rPr lang="en-US"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 δηλαδή το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 </a:t>
            </a:r>
            <a:r>
              <a:rPr lang="el-GR" sz="1200" b="0" i="0" u="none" strike="noStrike" kern="1200" dirty="0" err="1">
                <a:solidFill>
                  <a:schemeClr val="tx1"/>
                </a:solidFill>
                <a:effectLst/>
                <a:latin typeface="+mn-lt"/>
                <a:ea typeface="+mn-ea"/>
                <a:cs typeface="+mn-cs"/>
              </a:rPr>
              <a:t>νατουραλιστική</a:t>
            </a:r>
            <a:r>
              <a:rPr lang="el-GR" sz="1200" b="0" i="0" u="none" strike="noStrike" kern="1200" dirty="0">
                <a:solidFill>
                  <a:schemeClr val="tx1"/>
                </a:solidFill>
                <a:effectLst/>
                <a:latin typeface="+mn-lt"/>
                <a:ea typeface="+mn-ea"/>
                <a:cs typeface="+mn-cs"/>
              </a:rPr>
              <a:t> .</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η λέξη «</a:t>
            </a:r>
            <a:r>
              <a:rPr lang="en-GB" sz="1200" b="0" i="0" u="none" strike="noStrike" kern="1200" dirty="0">
                <a:solidFill>
                  <a:schemeClr val="tx1"/>
                </a:solidFill>
                <a:effectLst/>
                <a:latin typeface="+mn-lt"/>
                <a:ea typeface="+mn-ea"/>
                <a:cs typeface="+mn-cs"/>
              </a:rPr>
              <a:t>bank</a:t>
            </a:r>
            <a:r>
              <a:rPr lang="el-GR" sz="1200" b="1" i="0" u="none" strike="noStrike" kern="1200" dirty="0">
                <a:solidFill>
                  <a:schemeClr val="tx1"/>
                </a:solidFill>
                <a:effectLst/>
                <a:latin typeface="+mn-lt"/>
                <a:ea typeface="+mn-ea"/>
                <a:cs typeface="+mn-cs"/>
              </a:rPr>
              <a:t>»</a:t>
            </a:r>
          </a:p>
          <a:p>
            <a:pPr rtl="0"/>
            <a:endParaRPr lang="el-GR" sz="1200" b="1" i="0" u="none" strike="noStrike" kern="1200" dirty="0">
              <a:solidFill>
                <a:schemeClr val="tx1"/>
              </a:solidFill>
              <a:effectLst/>
              <a:latin typeface="+mn-lt"/>
              <a:ea typeface="+mn-ea"/>
              <a:cs typeface="+mn-cs"/>
            </a:endParaRPr>
          </a:p>
          <a:p>
            <a:pPr rtl="0"/>
            <a:r>
              <a:rPr lang="el-GR" sz="1200" b="1" i="0" u="none" strike="noStrike" kern="1200" dirty="0">
                <a:solidFill>
                  <a:schemeClr val="tx1"/>
                </a:solidFill>
                <a:effectLst/>
                <a:latin typeface="+mn-lt"/>
                <a:ea typeface="+mn-ea"/>
                <a:cs typeface="+mn-cs"/>
              </a:rPr>
              <a:t> </a:t>
            </a:r>
            <a:endParaRPr lang="en-GB" sz="1200" b="1" i="0" u="none" strike="noStrike" kern="1200" dirty="0">
              <a:solidFill>
                <a:schemeClr val="tx1"/>
              </a:solidFill>
              <a:effectLst/>
              <a:latin typeface="+mn-lt"/>
              <a:ea typeface="+mn-ea"/>
              <a:cs typeface="+mn-cs"/>
            </a:endParaRP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l-GR"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Julie</a:t>
            </a:r>
          </a:p>
          <a:p>
            <a:pPr rtl="0"/>
            <a:endParaRPr lang="en-US" sz="1200"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Έπειτα, έγινε σύγκριση του κάθε αλγορίθμου με τα </a:t>
            </a:r>
            <a:r>
              <a:rPr lang="en-US" sz="1200" kern="1200" dirty="0">
                <a:solidFill>
                  <a:schemeClr val="tx1"/>
                </a:solidFill>
                <a:effectLst/>
                <a:latin typeface="+mn-lt"/>
                <a:ea typeface="+mn-ea"/>
                <a:cs typeface="+mn-cs"/>
              </a:rPr>
              <a:t>state of the art </a:t>
            </a:r>
            <a:r>
              <a:rPr lang="el-GR" sz="1200" kern="1200" dirty="0">
                <a:solidFill>
                  <a:schemeClr val="tx1"/>
                </a:solidFill>
                <a:effectLst/>
                <a:latin typeface="+mn-lt"/>
                <a:ea typeface="+mn-ea"/>
                <a:cs typeface="+mn-cs"/>
              </a:rPr>
              <a:t>συστήματα, όπου όντως φάνηκε στα αποτελέσματα να λειτουργούν καλύτερα αλλά και να παρουσιάζουν μια σταθερότητα στα ποσοστά τους σε κάθε </a:t>
            </a:r>
            <a:r>
              <a:rPr lang="en-US" sz="1200" kern="1200" dirty="0">
                <a:solidFill>
                  <a:schemeClr val="tx1"/>
                </a:solidFill>
                <a:effectLst/>
                <a:latin typeface="+mn-lt"/>
                <a:ea typeface="+mn-ea"/>
                <a:cs typeface="+mn-cs"/>
              </a:rPr>
              <a:t>dataset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Κάτι άλλο που μπορεί να παρατηρηθεί είναι ότι το </a:t>
            </a:r>
            <a:r>
              <a:rPr lang="el-GR" sz="1200" kern="1200" dirty="0" err="1">
                <a:solidFill>
                  <a:schemeClr val="tx1"/>
                </a:solidFill>
                <a:effectLst/>
                <a:latin typeface="+mn-lt"/>
                <a:ea typeface="+mn-ea"/>
                <a:cs typeface="+mn-cs"/>
              </a:rPr>
              <a:t>semi-supervised</a:t>
            </a:r>
            <a:r>
              <a:rPr lang="el-GR" sz="1200" kern="1200" dirty="0">
                <a:solidFill>
                  <a:schemeClr val="tx1"/>
                </a:solidFill>
                <a:effectLst/>
                <a:latin typeface="+mn-lt"/>
                <a:ea typeface="+mn-ea"/>
                <a:cs typeface="+mn-cs"/>
              </a:rPr>
              <a:t> μοντέλο, έχει κοντινές τιμές με τα άλλα </a:t>
            </a:r>
            <a:r>
              <a:rPr lang="el-GR" sz="1200" kern="1200" dirty="0" err="1">
                <a:solidFill>
                  <a:schemeClr val="tx1"/>
                </a:solidFill>
                <a:effectLst/>
                <a:latin typeface="+mn-lt"/>
                <a:ea typeface="+mn-ea"/>
                <a:cs typeface="+mn-cs"/>
              </a:rPr>
              <a:t>supervised</a:t>
            </a:r>
            <a:r>
              <a:rPr lang="el-GR" sz="1200" kern="1200" dirty="0">
                <a:solidFill>
                  <a:schemeClr val="tx1"/>
                </a:solidFill>
                <a:effectLst/>
                <a:latin typeface="+mn-lt"/>
                <a:ea typeface="+mn-ea"/>
                <a:cs typeface="+mn-cs"/>
              </a:rPr>
              <a:t> συστήματα.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sym typeface="Wingdings" pitchFamily="2" charset="2"/>
              </a:rPr>
              <a:t></a:t>
            </a:r>
            <a:r>
              <a:rPr lang="el-GR" sz="1200" kern="1200" dirty="0">
                <a:solidFill>
                  <a:schemeClr val="tx1"/>
                </a:solidFill>
                <a:effectLst/>
                <a:latin typeface="+mn-lt"/>
                <a:ea typeface="+mn-ea"/>
                <a:cs typeface="+mn-cs"/>
              </a:rPr>
              <a:t> τα δείχνουμε παράλληλα με την εικόνα στην Διαφάνεια 21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Julie</a:t>
            </a:r>
            <a:endParaRPr lang="el-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p.62 -&gt; strange </a:t>
            </a:r>
            <a:r>
              <a:rPr lang="en-US" sz="1200" kern="1200" dirty="0" err="1">
                <a:solidFill>
                  <a:schemeClr val="tx1"/>
                </a:solidFill>
                <a:effectLst/>
                <a:latin typeface="+mn-lt"/>
                <a:ea typeface="+mn-ea"/>
                <a:cs typeface="+mn-cs"/>
              </a:rPr>
              <a:t>behaviour</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αρχικοποίηση μέσω της αξιοποίησης των </a:t>
            </a:r>
            <a:r>
              <a:rPr lang="el-GR" sz="1200" kern="1200" dirty="0" err="1">
                <a:solidFill>
                  <a:schemeClr val="tx1"/>
                </a:solidFill>
                <a:effectLst/>
                <a:latin typeface="+mn-lt"/>
                <a:ea typeface="+mn-ea"/>
                <a:cs typeface="+mn-cs"/>
              </a:rPr>
              <a:t>επισημειωμένων</a:t>
            </a:r>
            <a:r>
              <a:rPr lang="el-GR" sz="1200" kern="1200" dirty="0">
                <a:solidFill>
                  <a:schemeClr val="tx1"/>
                </a:solidFill>
                <a:effectLst/>
                <a:latin typeface="+mn-lt"/>
                <a:ea typeface="+mn-ea"/>
                <a:cs typeface="+mn-cs"/>
              </a:rPr>
              <a:t> δεδομένων, αποδείχθηκε ανεπιτυχής συγκρινόμενη με το μοντέλο μη επιβλεπόμενης μάθησης</a:t>
            </a:r>
            <a:endParaRPr lang="en-US"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initialization of strategy space: uniform distribution better than geometric </a:t>
            </a:r>
            <a:r>
              <a:rPr lang="el-GR" sz="1200" kern="1200" dirty="0">
                <a:solidFill>
                  <a:schemeClr val="tx1"/>
                </a:solidFill>
                <a:effectLst/>
                <a:latin typeface="+mn-lt"/>
                <a:ea typeface="+mn-ea"/>
                <a:cs typeface="+mn-cs"/>
              </a:rPr>
              <a:t>)</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Julie</a:t>
            </a: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Κλείνοντας, θα συνοψίσουμε τις μέχρι τώρα πληροφορίες.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Έγινε λόγος για μια νέα μέθοδο που άρει την αμφισημία των λέξεων, μέσω της εξελικτικής θεωρίας παιγνίων η οποία θέτει κάποια μέτρα ομοιότητας που αποδίδουν καλύτερα και μπορεί να θεωρηθεί η συνέχιση των </a:t>
            </a:r>
            <a:r>
              <a:rPr lang="el-GR" sz="1200" kern="1200" dirty="0" err="1">
                <a:solidFill>
                  <a:schemeClr val="tx1"/>
                </a:solidFill>
                <a:effectLst/>
                <a:latin typeface="+mn-lt"/>
                <a:ea typeface="+mn-ea"/>
                <a:cs typeface="+mn-cs"/>
              </a:rPr>
              <a:t>knowledge-based</a:t>
            </a:r>
            <a:r>
              <a:rPr lang="el-GR" sz="1200" kern="1200" dirty="0">
                <a:solidFill>
                  <a:schemeClr val="tx1"/>
                </a:solidFill>
                <a:effectLst/>
                <a:latin typeface="+mn-lt"/>
                <a:ea typeface="+mn-ea"/>
                <a:cs typeface="+mn-cs"/>
              </a:rPr>
              <a:t> &amp; </a:t>
            </a:r>
            <a:r>
              <a:rPr lang="el-GR" sz="1200" kern="1200" dirty="0" err="1">
                <a:solidFill>
                  <a:schemeClr val="tx1"/>
                </a:solidFill>
                <a:effectLst/>
                <a:latin typeface="+mn-lt"/>
                <a:ea typeface="+mn-ea"/>
                <a:cs typeface="+mn-cs"/>
              </a:rPr>
              <a:t>graph-based</a:t>
            </a:r>
            <a:r>
              <a:rPr lang="el-GR" sz="1200" kern="1200" dirty="0">
                <a:solidFill>
                  <a:schemeClr val="tx1"/>
                </a:solidFill>
                <a:effectLst/>
                <a:latin typeface="+mn-lt"/>
                <a:ea typeface="+mn-ea"/>
                <a:cs typeface="+mn-cs"/>
              </a:rPr>
              <a:t> αλγορίθμων.</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αποσαφήνιση των εννοιών των λέξεων αντιμετωπίστηκε ως ένα διαρκές παιχνίδι [έλεγε πρόβλημα] περιορισμών και ικανοποίησης αυτών, οδηγώντας σε σταθερή συσχέτιση εννοιών και λέξεων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ανάθεση της κάθε έννοιας στην αντίστοιχη λέξη</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 βασίστηκε στο περικείμενο (στη </a:t>
            </a:r>
            <a:r>
              <a:rPr lang="el-GR" sz="1200" kern="1200" dirty="0" err="1">
                <a:solidFill>
                  <a:schemeClr val="tx1"/>
                </a:solidFill>
                <a:effectLst/>
                <a:latin typeface="+mn-lt"/>
                <a:ea typeface="+mn-ea"/>
                <a:cs typeface="+mn-cs"/>
              </a:rPr>
              <a:t>κειμενική</a:t>
            </a:r>
            <a:r>
              <a:rPr lang="el-GR" sz="1200" kern="1200" dirty="0">
                <a:solidFill>
                  <a:schemeClr val="tx1"/>
                </a:solidFill>
                <a:effectLst/>
                <a:latin typeface="+mn-lt"/>
                <a:ea typeface="+mn-ea"/>
                <a:cs typeface="+mn-cs"/>
              </a:rPr>
              <a:t> συνοχή), χαρακτηριστικό που λείπει από τα </a:t>
            </a:r>
            <a:r>
              <a:rPr lang="el-GR" sz="1200" kern="1200" dirty="0" err="1">
                <a:solidFill>
                  <a:schemeClr val="tx1"/>
                </a:solidFill>
                <a:effectLst/>
                <a:latin typeface="+mn-lt"/>
                <a:ea typeface="+mn-ea"/>
                <a:cs typeface="+mn-cs"/>
              </a:rPr>
              <a:t>state</a:t>
            </a:r>
            <a:r>
              <a:rPr lang="el-GR" sz="1200" kern="1200" dirty="0">
                <a:solidFill>
                  <a:schemeClr val="tx1"/>
                </a:solidFill>
                <a:effectLst/>
                <a:latin typeface="+mn-lt"/>
                <a:ea typeface="+mn-ea"/>
                <a:cs typeface="+mn-cs"/>
              </a:rPr>
              <a:t> of the </a:t>
            </a:r>
            <a:r>
              <a:rPr lang="el-GR" sz="1200" kern="1200" dirty="0" err="1">
                <a:solidFill>
                  <a:schemeClr val="tx1"/>
                </a:solidFill>
                <a:effectLst/>
                <a:latin typeface="+mn-lt"/>
                <a:ea typeface="+mn-ea"/>
                <a:cs typeface="+mn-cs"/>
              </a:rPr>
              <a:t>art</a:t>
            </a:r>
            <a:r>
              <a:rPr lang="el-GR" sz="1200" kern="1200" dirty="0">
                <a:solidFill>
                  <a:schemeClr val="tx1"/>
                </a:solidFill>
                <a:effectLst/>
                <a:latin typeface="+mn-lt"/>
                <a:ea typeface="+mn-ea"/>
                <a:cs typeface="+mn-cs"/>
              </a:rPr>
              <a:t> συστήματα.</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χρήση του </a:t>
            </a:r>
            <a:r>
              <a:rPr lang="el-GR" sz="1200" kern="1200" dirty="0" err="1">
                <a:solidFill>
                  <a:schemeClr val="tx1"/>
                </a:solidFill>
                <a:effectLst/>
                <a:latin typeface="+mn-lt"/>
                <a:ea typeface="+mn-ea"/>
                <a:cs typeface="+mn-cs"/>
              </a:rPr>
              <a:t>replicator</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dynamics</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equation</a:t>
            </a:r>
            <a:r>
              <a:rPr lang="el-GR" sz="1200" kern="1200" dirty="0">
                <a:solidFill>
                  <a:schemeClr val="tx1"/>
                </a:solidFill>
                <a:effectLst/>
                <a:latin typeface="+mn-lt"/>
                <a:ea typeface="+mn-ea"/>
                <a:cs typeface="+mn-cs"/>
              </a:rPr>
              <a:t> είναι υπεύθυνη για την καλύτερη ανάθεση έννοιας σε κάθε λέξη</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σύστημα αυτό όπως ειπώθηκε είναι πολύπλευρο και ευπροσάρμοστο</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Και τέλος θεωρείται πλήρως ανταγωνιστικό σε σχέση με τα </a:t>
            </a:r>
            <a:r>
              <a:rPr lang="el-GR" sz="1200" kern="1200" dirty="0" err="1">
                <a:solidFill>
                  <a:schemeClr val="tx1"/>
                </a:solidFill>
                <a:effectLst/>
                <a:latin typeface="+mn-lt"/>
                <a:ea typeface="+mn-ea"/>
                <a:cs typeface="+mn-cs"/>
              </a:rPr>
              <a:t>προϋπάρχοντα</a:t>
            </a:r>
            <a:r>
              <a:rPr lang="el-GR" sz="1200" kern="1200" dirty="0">
                <a:solidFill>
                  <a:schemeClr val="tx1"/>
                </a:solidFill>
                <a:effectLst/>
                <a:latin typeface="+mn-lt"/>
                <a:ea typeface="+mn-ea"/>
                <a:cs typeface="+mn-cs"/>
              </a:rPr>
              <a:t> συστήματα.  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DISCLAIMER !</a:t>
            </a:r>
            <a:endParaRPr lang="el-GR" dirty="0"/>
          </a:p>
          <a:p>
            <a:pPr rtl="0"/>
            <a:endParaRPr lang="el-GR" sz="1200" b="0" kern="1200" dirty="0">
              <a:solidFill>
                <a:schemeClr val="tx1"/>
              </a:solidFill>
              <a:effectLst/>
              <a:latin typeface="+mn-lt"/>
              <a:ea typeface="+mn-ea"/>
              <a:cs typeface="+mn-cs"/>
            </a:endParaRPr>
          </a:p>
          <a:p>
            <a:pPr rtl="0"/>
            <a:r>
              <a:rPr lang="el-GR" sz="1200" b="0" kern="1200" dirty="0">
                <a:solidFill>
                  <a:schemeClr val="tx1"/>
                </a:solidFill>
                <a:effectLst/>
                <a:latin typeface="+mn-lt"/>
                <a:ea typeface="+mn-ea"/>
                <a:cs typeface="+mn-cs"/>
              </a:rPr>
              <a:t>Να </a:t>
            </a:r>
            <a:r>
              <a:rPr lang="el-GR" sz="1200" b="0" kern="1200" dirty="0" err="1">
                <a:solidFill>
                  <a:schemeClr val="tx1"/>
                </a:solidFill>
                <a:effectLst/>
                <a:latin typeface="+mn-lt"/>
                <a:ea typeface="+mn-ea"/>
                <a:cs typeface="+mn-cs"/>
              </a:rPr>
              <a:t>πούμε</a:t>
            </a:r>
            <a:r>
              <a:rPr lang="el-GR" sz="1200" b="0" kern="1200" dirty="0">
                <a:solidFill>
                  <a:schemeClr val="tx1"/>
                </a:solidFill>
                <a:effectLst/>
                <a:latin typeface="+mn-lt"/>
                <a:ea typeface="+mn-ea"/>
                <a:cs typeface="+mn-cs"/>
              </a:rPr>
              <a:t> και 2 </a:t>
            </a:r>
            <a:r>
              <a:rPr lang="el-GR" sz="1200" b="0" kern="1200" dirty="0" err="1">
                <a:solidFill>
                  <a:schemeClr val="tx1"/>
                </a:solidFill>
                <a:effectLst/>
                <a:latin typeface="+mn-lt"/>
                <a:ea typeface="+mn-ea"/>
                <a:cs typeface="+mn-cs"/>
              </a:rPr>
              <a:t>πραγματάκια</a:t>
            </a:r>
            <a:r>
              <a:rPr lang="el-GR" sz="1200" b="0" kern="1200" dirty="0">
                <a:solidFill>
                  <a:schemeClr val="tx1"/>
                </a:solidFill>
                <a:effectLst/>
                <a:latin typeface="+mn-lt"/>
                <a:ea typeface="+mn-ea"/>
                <a:cs typeface="+mn-cs"/>
              </a:rPr>
              <a:t> πριν </a:t>
            </a:r>
            <a:r>
              <a:rPr lang="el-GR" sz="1200" b="0" kern="1200" dirty="0" err="1">
                <a:solidFill>
                  <a:schemeClr val="tx1"/>
                </a:solidFill>
                <a:effectLst/>
                <a:latin typeface="+mn-lt"/>
                <a:ea typeface="+mn-ea"/>
                <a:cs typeface="+mn-cs"/>
              </a:rPr>
              <a:t>κλείσουμε</a:t>
            </a:r>
            <a:r>
              <a:rPr lang="el-GR" sz="1200" b="0" kern="1200" dirty="0">
                <a:solidFill>
                  <a:schemeClr val="tx1"/>
                </a:solidFill>
                <a:effectLst/>
                <a:latin typeface="+mn-lt"/>
                <a:ea typeface="+mn-ea"/>
                <a:cs typeface="+mn-cs"/>
              </a:rPr>
              <a:t>. </a:t>
            </a:r>
          </a:p>
          <a:p>
            <a:pPr rtl="0"/>
            <a:r>
              <a:rPr lang="el-GR" sz="1200" b="0" kern="1200" dirty="0">
                <a:solidFill>
                  <a:schemeClr val="tx1"/>
                </a:solidFill>
                <a:effectLst/>
                <a:latin typeface="+mn-lt"/>
                <a:ea typeface="+mn-ea"/>
                <a:cs typeface="+mn-cs"/>
              </a:rPr>
              <a:t>Αν και μας </a:t>
            </a:r>
            <a:r>
              <a:rPr lang="el-GR" sz="1200" b="0" kern="1200" dirty="0" err="1">
                <a:solidFill>
                  <a:schemeClr val="tx1"/>
                </a:solidFill>
                <a:effectLst/>
                <a:latin typeface="+mn-lt"/>
                <a:ea typeface="+mn-ea"/>
                <a:cs typeface="+mn-cs"/>
              </a:rPr>
              <a:t>άρεσε</a:t>
            </a:r>
            <a:r>
              <a:rPr lang="el-GR" sz="1200" b="0" kern="1200" dirty="0">
                <a:solidFill>
                  <a:schemeClr val="tx1"/>
                </a:solidFill>
                <a:effectLst/>
                <a:latin typeface="+mn-lt"/>
                <a:ea typeface="+mn-ea"/>
                <a:cs typeface="+mn-cs"/>
              </a:rPr>
              <a:t> </a:t>
            </a:r>
            <a:r>
              <a:rPr lang="el-GR" sz="1200" b="0" kern="1200" dirty="0" err="1">
                <a:solidFill>
                  <a:schemeClr val="tx1"/>
                </a:solidFill>
                <a:effectLst/>
                <a:latin typeface="+mn-lt"/>
                <a:ea typeface="+mn-ea"/>
                <a:cs typeface="+mn-cs"/>
              </a:rPr>
              <a:t>πάρα</a:t>
            </a:r>
            <a:r>
              <a:rPr lang="el-GR" sz="1200" b="0" kern="1200" dirty="0">
                <a:solidFill>
                  <a:schemeClr val="tx1"/>
                </a:solidFill>
                <a:effectLst/>
                <a:latin typeface="+mn-lt"/>
                <a:ea typeface="+mn-ea"/>
                <a:cs typeface="+mn-cs"/>
              </a:rPr>
              <a:t> πολύ το </a:t>
            </a:r>
            <a:r>
              <a:rPr lang="el-GR" sz="1200" b="0" kern="1200" dirty="0" err="1">
                <a:solidFill>
                  <a:schemeClr val="tx1"/>
                </a:solidFill>
                <a:effectLst/>
                <a:latin typeface="+mn-lt"/>
                <a:ea typeface="+mn-ea"/>
                <a:cs typeface="+mn-cs"/>
              </a:rPr>
              <a:t>θέμα</a:t>
            </a:r>
            <a:r>
              <a:rPr lang="el-GR" sz="1200" b="0" kern="1200" dirty="0">
                <a:solidFill>
                  <a:schemeClr val="tx1"/>
                </a:solidFill>
                <a:effectLst/>
                <a:latin typeface="+mn-lt"/>
                <a:ea typeface="+mn-ea"/>
                <a:cs typeface="+mn-cs"/>
              </a:rPr>
              <a:t> και ο </a:t>
            </a:r>
            <a:r>
              <a:rPr lang="el-GR" sz="1200" b="0" kern="1200" dirty="0" err="1">
                <a:solidFill>
                  <a:schemeClr val="tx1"/>
                </a:solidFill>
                <a:effectLst/>
                <a:latin typeface="+mn-lt"/>
                <a:ea typeface="+mn-ea"/>
                <a:cs typeface="+mn-cs"/>
              </a:rPr>
              <a:t>τρόπος</a:t>
            </a:r>
            <a:r>
              <a:rPr lang="el-GR" sz="1200" b="0" kern="1200" dirty="0">
                <a:solidFill>
                  <a:schemeClr val="tx1"/>
                </a:solidFill>
                <a:effectLst/>
                <a:latin typeface="+mn-lt"/>
                <a:ea typeface="+mn-ea"/>
                <a:cs typeface="+mn-cs"/>
              </a:rPr>
              <a:t> </a:t>
            </a:r>
            <a:r>
              <a:rPr lang="el-GR" sz="1200" b="0" kern="1200" dirty="0" err="1">
                <a:solidFill>
                  <a:schemeClr val="tx1"/>
                </a:solidFill>
                <a:effectLst/>
                <a:latin typeface="+mn-lt"/>
                <a:ea typeface="+mn-ea"/>
                <a:cs typeface="+mn-cs"/>
              </a:rPr>
              <a:t>προσέγγισης</a:t>
            </a:r>
            <a:r>
              <a:rPr lang="el-GR" sz="1200" b="0" kern="1200" dirty="0">
                <a:solidFill>
                  <a:schemeClr val="tx1"/>
                </a:solidFill>
                <a:effectLst/>
                <a:latin typeface="+mn-lt"/>
                <a:ea typeface="+mn-ea"/>
                <a:cs typeface="+mn-cs"/>
              </a:rPr>
              <a:t>, το </a:t>
            </a:r>
            <a:r>
              <a:rPr lang="el-GR" sz="1200" b="0" kern="1200" dirty="0" err="1">
                <a:solidFill>
                  <a:schemeClr val="tx1"/>
                </a:solidFill>
                <a:effectLst/>
                <a:latin typeface="+mn-lt"/>
                <a:ea typeface="+mn-ea"/>
                <a:cs typeface="+mn-cs"/>
              </a:rPr>
              <a:t>άρθρο</a:t>
            </a:r>
            <a:r>
              <a:rPr lang="el-GR" sz="1200" b="0" kern="1200" dirty="0">
                <a:solidFill>
                  <a:schemeClr val="tx1"/>
                </a:solidFill>
                <a:effectLst/>
                <a:latin typeface="+mn-lt"/>
                <a:ea typeface="+mn-ea"/>
                <a:cs typeface="+mn-cs"/>
              </a:rPr>
              <a:t> </a:t>
            </a:r>
            <a:r>
              <a:rPr lang="el-GR" sz="1200" b="0" kern="1200" dirty="0" err="1">
                <a:solidFill>
                  <a:schemeClr val="tx1"/>
                </a:solidFill>
                <a:effectLst/>
                <a:latin typeface="+mn-lt"/>
                <a:ea typeface="+mn-ea"/>
                <a:cs typeface="+mn-cs"/>
              </a:rPr>
              <a:t>είχε</a:t>
            </a:r>
            <a:r>
              <a:rPr lang="el-GR" sz="1200" b="0" kern="1200" dirty="0">
                <a:solidFill>
                  <a:schemeClr val="tx1"/>
                </a:solidFill>
                <a:effectLst/>
                <a:latin typeface="+mn-lt"/>
                <a:ea typeface="+mn-ea"/>
                <a:cs typeface="+mn-cs"/>
              </a:rPr>
              <a:t> </a:t>
            </a:r>
          </a:p>
          <a:p>
            <a:pPr rtl="0"/>
            <a:r>
              <a:rPr lang="el-GR" sz="1200" b="0" kern="1200" dirty="0" err="1">
                <a:solidFill>
                  <a:schemeClr val="tx1"/>
                </a:solidFill>
                <a:effectLst/>
                <a:latin typeface="+mn-lt"/>
                <a:ea typeface="+mn-ea"/>
                <a:cs typeface="+mn-cs"/>
              </a:rPr>
              <a:t>αρκετές</a:t>
            </a:r>
            <a:r>
              <a:rPr lang="el-GR" sz="1200" b="0" kern="1200" dirty="0">
                <a:solidFill>
                  <a:schemeClr val="tx1"/>
                </a:solidFill>
                <a:effectLst/>
                <a:latin typeface="+mn-lt"/>
                <a:ea typeface="+mn-ea"/>
                <a:cs typeface="+mn-cs"/>
              </a:rPr>
              <a:t> ασάφειες, </a:t>
            </a:r>
            <a:r>
              <a:rPr lang="el-GR" sz="1200" b="0" kern="1200" dirty="0" err="1">
                <a:solidFill>
                  <a:schemeClr val="tx1"/>
                </a:solidFill>
                <a:effectLst/>
                <a:latin typeface="+mn-lt"/>
                <a:ea typeface="+mn-ea"/>
                <a:cs typeface="+mn-cs"/>
              </a:rPr>
              <a:t>καθώς</a:t>
            </a:r>
            <a:r>
              <a:rPr lang="el-GR" sz="1200" b="0" kern="1200" dirty="0">
                <a:solidFill>
                  <a:schemeClr val="tx1"/>
                </a:solidFill>
                <a:effectLst/>
                <a:latin typeface="+mn-lt"/>
                <a:ea typeface="+mn-ea"/>
                <a:cs typeface="+mn-cs"/>
              </a:rPr>
              <a:t> και </a:t>
            </a:r>
          </a:p>
          <a:p>
            <a:pPr rtl="0"/>
            <a:r>
              <a:rPr lang="el-GR" sz="1200" b="0" kern="1200" dirty="0">
                <a:solidFill>
                  <a:schemeClr val="tx1"/>
                </a:solidFill>
                <a:effectLst/>
                <a:latin typeface="+mn-lt"/>
                <a:ea typeface="+mn-ea"/>
                <a:cs typeface="+mn-cs"/>
              </a:rPr>
              <a:t>ορισμένα εκφραστικά και μαθηματικά </a:t>
            </a:r>
            <a:r>
              <a:rPr lang="el-GR" sz="1200" b="0" kern="1200" dirty="0" err="1">
                <a:solidFill>
                  <a:schemeClr val="tx1"/>
                </a:solidFill>
                <a:effectLst/>
                <a:latin typeface="+mn-lt"/>
                <a:ea typeface="+mn-ea"/>
                <a:cs typeface="+mn-cs"/>
              </a:rPr>
              <a:t>λάθη</a:t>
            </a:r>
            <a:r>
              <a:rPr lang="el-GR" sz="1200" b="0" kern="1200" dirty="0">
                <a:solidFill>
                  <a:schemeClr val="tx1"/>
                </a:solidFill>
                <a:effectLst/>
                <a:latin typeface="+mn-lt"/>
                <a:ea typeface="+mn-ea"/>
                <a:cs typeface="+mn-cs"/>
              </a:rPr>
              <a:t>, με κύριο θέμα τη σημειογραφική ασυνέπεια, </a:t>
            </a:r>
          </a:p>
          <a:p>
            <a:pPr rtl="0"/>
            <a:r>
              <a:rPr lang="el-GR" sz="1200" b="0" kern="1200" dirty="0" err="1">
                <a:solidFill>
                  <a:schemeClr val="tx1"/>
                </a:solidFill>
                <a:effectLst/>
                <a:latin typeface="+mn-lt"/>
                <a:ea typeface="+mn-ea"/>
                <a:cs typeface="+mn-cs"/>
              </a:rPr>
              <a:t>γεγονός</a:t>
            </a:r>
            <a:r>
              <a:rPr lang="el-GR" sz="1200" b="0" kern="1200" dirty="0">
                <a:solidFill>
                  <a:schemeClr val="tx1"/>
                </a:solidFill>
                <a:effectLst/>
                <a:latin typeface="+mn-lt"/>
                <a:ea typeface="+mn-ea"/>
                <a:cs typeface="+mn-cs"/>
              </a:rPr>
              <a:t> που </a:t>
            </a:r>
            <a:r>
              <a:rPr lang="el-GR" sz="1200" b="0" kern="1200" dirty="0" err="1">
                <a:solidFill>
                  <a:schemeClr val="tx1"/>
                </a:solidFill>
                <a:effectLst/>
                <a:latin typeface="+mn-lt"/>
                <a:ea typeface="+mn-ea"/>
                <a:cs typeface="+mn-cs"/>
              </a:rPr>
              <a:t>αρκετές</a:t>
            </a:r>
            <a:r>
              <a:rPr lang="el-GR" sz="1200" b="0" kern="1200" dirty="0">
                <a:solidFill>
                  <a:schemeClr val="tx1"/>
                </a:solidFill>
                <a:effectLst/>
                <a:latin typeface="+mn-lt"/>
                <a:ea typeface="+mn-ea"/>
                <a:cs typeface="+mn-cs"/>
              </a:rPr>
              <a:t> </a:t>
            </a:r>
            <a:r>
              <a:rPr lang="el-GR" sz="1200" b="0" kern="1200" dirty="0" err="1">
                <a:solidFill>
                  <a:schemeClr val="tx1"/>
                </a:solidFill>
                <a:effectLst/>
                <a:latin typeface="+mn-lt"/>
                <a:ea typeface="+mn-ea"/>
                <a:cs typeface="+mn-cs"/>
              </a:rPr>
              <a:t>φορές</a:t>
            </a:r>
            <a:r>
              <a:rPr lang="el-GR" sz="1200" b="0" kern="1200" dirty="0">
                <a:solidFill>
                  <a:schemeClr val="tx1"/>
                </a:solidFill>
                <a:effectLst/>
                <a:latin typeface="+mn-lt"/>
                <a:ea typeface="+mn-ea"/>
                <a:cs typeface="+mn-cs"/>
              </a:rPr>
              <a:t> μας δυσκόλεψε, </a:t>
            </a:r>
          </a:p>
          <a:p>
            <a:pPr rtl="0"/>
            <a:r>
              <a:rPr lang="el-GR" sz="1200" b="0" kern="1200" dirty="0">
                <a:solidFill>
                  <a:schemeClr val="tx1"/>
                </a:solidFill>
                <a:effectLst/>
                <a:latin typeface="+mn-lt"/>
                <a:ea typeface="+mn-ea"/>
                <a:cs typeface="+mn-cs"/>
              </a:rPr>
              <a:t>σε συνδυασμό με το </a:t>
            </a:r>
            <a:r>
              <a:rPr lang="el-GR" sz="1200" b="0" kern="1200" dirty="0" err="1">
                <a:solidFill>
                  <a:schemeClr val="tx1"/>
                </a:solidFill>
                <a:effectLst/>
                <a:latin typeface="+mn-lt"/>
                <a:ea typeface="+mn-ea"/>
                <a:cs typeface="+mn-cs"/>
              </a:rPr>
              <a:t>ότι</a:t>
            </a:r>
            <a:r>
              <a:rPr lang="el-GR" sz="1200" b="0" kern="1200" dirty="0">
                <a:solidFill>
                  <a:schemeClr val="tx1"/>
                </a:solidFill>
                <a:effectLst/>
                <a:latin typeface="+mn-lt"/>
                <a:ea typeface="+mn-ea"/>
                <a:cs typeface="+mn-cs"/>
              </a:rPr>
              <a:t> </a:t>
            </a:r>
            <a:r>
              <a:rPr lang="el-GR" sz="1200" b="0" kern="1200" dirty="0" err="1">
                <a:solidFill>
                  <a:schemeClr val="tx1"/>
                </a:solidFill>
                <a:effectLst/>
                <a:latin typeface="+mn-lt"/>
                <a:ea typeface="+mn-ea"/>
                <a:cs typeface="+mn-cs"/>
              </a:rPr>
              <a:t>ασχολούμαστε</a:t>
            </a:r>
            <a:r>
              <a:rPr lang="el-GR" sz="1200" b="0" kern="1200" dirty="0">
                <a:solidFill>
                  <a:schemeClr val="tx1"/>
                </a:solidFill>
                <a:effectLst/>
                <a:latin typeface="+mn-lt"/>
                <a:ea typeface="+mn-ea"/>
                <a:cs typeface="+mn-cs"/>
              </a:rPr>
              <a:t> για </a:t>
            </a:r>
            <a:r>
              <a:rPr lang="el-GR" sz="1200" b="0" kern="1200" dirty="0" err="1">
                <a:solidFill>
                  <a:schemeClr val="tx1"/>
                </a:solidFill>
                <a:effectLst/>
                <a:latin typeface="+mn-lt"/>
                <a:ea typeface="+mn-ea"/>
                <a:cs typeface="+mn-cs"/>
              </a:rPr>
              <a:t>πρώτη</a:t>
            </a:r>
            <a:r>
              <a:rPr lang="el-GR" sz="1200" b="0" kern="1200" dirty="0">
                <a:solidFill>
                  <a:schemeClr val="tx1"/>
                </a:solidFill>
                <a:effectLst/>
                <a:latin typeface="+mn-lt"/>
                <a:ea typeface="+mn-ea"/>
                <a:cs typeface="+mn-cs"/>
              </a:rPr>
              <a:t> φορ</a:t>
            </a:r>
            <a:r>
              <a:rPr lang="en-US" sz="1200" b="0" kern="1200" dirty="0" err="1">
                <a:solidFill>
                  <a:schemeClr val="tx1"/>
                </a:solidFill>
                <a:effectLst/>
                <a:latin typeface="+mn-lt"/>
                <a:ea typeface="+mn-ea"/>
                <a:cs typeface="+mn-cs"/>
              </a:rPr>
              <a:t>ά</a:t>
            </a:r>
            <a:r>
              <a:rPr lang="el-GR" sz="1200" b="0" kern="1200" dirty="0">
                <a:solidFill>
                  <a:schemeClr val="tx1"/>
                </a:solidFill>
                <a:effectLst/>
                <a:latin typeface="+mn-lt"/>
                <a:ea typeface="+mn-ea"/>
                <a:cs typeface="+mn-cs"/>
              </a:rPr>
              <a:t> με τη </a:t>
            </a:r>
            <a:r>
              <a:rPr lang="el-GR" sz="1200" b="0" kern="1200" dirty="0" err="1">
                <a:solidFill>
                  <a:schemeClr val="tx1"/>
                </a:solidFill>
                <a:effectLst/>
                <a:latin typeface="+mn-lt"/>
                <a:ea typeface="+mn-ea"/>
                <a:cs typeface="+mn-cs"/>
              </a:rPr>
              <a:t>θεωρία</a:t>
            </a:r>
            <a:r>
              <a:rPr lang="el-GR" sz="1200" b="0" kern="1200" dirty="0">
                <a:solidFill>
                  <a:schemeClr val="tx1"/>
                </a:solidFill>
                <a:effectLst/>
                <a:latin typeface="+mn-lt"/>
                <a:ea typeface="+mn-ea"/>
                <a:cs typeface="+mn-cs"/>
              </a:rPr>
              <a:t> </a:t>
            </a:r>
            <a:r>
              <a:rPr lang="el-GR" sz="1200" b="0" kern="1200" dirty="0" err="1">
                <a:solidFill>
                  <a:schemeClr val="tx1"/>
                </a:solidFill>
                <a:effectLst/>
                <a:latin typeface="+mn-lt"/>
                <a:ea typeface="+mn-ea"/>
                <a:cs typeface="+mn-cs"/>
              </a:rPr>
              <a:t>παιγνίων</a:t>
            </a:r>
            <a:r>
              <a:rPr lang="el-GR" sz="1200" b="0" kern="1200" dirty="0">
                <a:solidFill>
                  <a:schemeClr val="tx1"/>
                </a:solidFill>
                <a:effectLst/>
                <a:latin typeface="+mn-lt"/>
                <a:ea typeface="+mn-ea"/>
                <a:cs typeface="+mn-cs"/>
              </a:rPr>
              <a:t>.</a:t>
            </a:r>
          </a:p>
          <a:p>
            <a:br>
              <a:rPr lang="en-GB" sz="1200" b="0" i="0" kern="1200" dirty="0">
                <a:solidFill>
                  <a:schemeClr val="tx1"/>
                </a:solidFill>
                <a:effectLst/>
                <a:latin typeface="+mn-lt"/>
                <a:ea typeface="+mn-ea"/>
                <a:cs typeface="+mn-cs"/>
              </a:rPr>
            </a:br>
            <a:endParaRPr lang="en-US" dirty="0"/>
          </a:p>
          <a:p>
            <a:r>
              <a:rPr lang="el-GR" dirty="0"/>
              <a:t>#################</a:t>
            </a:r>
            <a:endParaRPr lang="en-US" dirty="0"/>
          </a:p>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έρευνες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προσέγγιζαν το πρόβλημα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a:t>
            </a:r>
            <a:r>
              <a:rPr lang="el-GR" sz="1200" b="0" i="0" u="none" strike="noStrike" kern="1200" dirty="0" err="1">
                <a:solidFill>
                  <a:schemeClr val="tx1"/>
                </a:solidFill>
                <a:effectLst/>
                <a:latin typeface="+mn-lt"/>
                <a:ea typeface="+mn-ea"/>
                <a:cs typeface="+mn-cs"/>
              </a:rPr>
              <a:t>ευρετικές</a:t>
            </a:r>
            <a:r>
              <a:rPr lang="el-GR" sz="1200" b="0" i="0" u="none" strike="noStrike" kern="1200" dirty="0">
                <a:solidFill>
                  <a:schemeClr val="tx1"/>
                </a:solidFill>
                <a:effectLst/>
                <a:latin typeface="+mn-lt"/>
                <a:ea typeface="+mn-ea"/>
                <a:cs typeface="+mn-cs"/>
              </a:rPr>
              <a:t> τεχνικές ( και αλγορίθμους) καθώς και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r>
              <a:rPr lang="el-GR" sz="1200" b="0" i="0" u="none" strike="noStrike" kern="1200" dirty="0">
                <a:solidFill>
                  <a:schemeClr val="tx1"/>
                </a:solidFill>
                <a:effectLst/>
                <a:latin typeface="+mn-lt"/>
                <a:ea typeface="+mn-ea"/>
                <a:cs typeface="+mn-cs"/>
              </a:rPr>
              <a:t>.</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Theatina</a:t>
            </a:r>
            <a:endParaRPr lang="el-GR"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κανόνες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κάποια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a:t>
            </a:r>
            <a:r>
              <a:rPr lang="en-US" sz="1200" kern="1200" dirty="0" err="1">
                <a:solidFill>
                  <a:schemeClr val="tx1"/>
                </a:solidFill>
                <a:effectLst/>
                <a:latin typeface="+mn-lt"/>
                <a:ea typeface="+mn-ea"/>
                <a:cs typeface="+mn-cs"/>
              </a:rPr>
              <a:t>έ</a:t>
            </a:r>
            <a:r>
              <a:rPr lang="el-GR" sz="1200" kern="1200" dirty="0" err="1">
                <a:solidFill>
                  <a:schemeClr val="tx1"/>
                </a:solidFill>
                <a:effectLst/>
                <a:latin typeface="+mn-lt"/>
                <a:ea typeface="+mn-ea"/>
                <a:cs typeface="+mn-cs"/>
              </a:rPr>
              <a:t>λος</a:t>
            </a:r>
            <a:r>
              <a:rPr lang="el-GR" sz="1200" kern="1200" dirty="0">
                <a:solidFill>
                  <a:schemeClr val="tx1"/>
                </a:solidFill>
                <a:effectLst/>
                <a:latin typeface="+mn-lt"/>
                <a:ea typeface="+mn-ea"/>
                <a:cs typeface="+mn-cs"/>
              </a:rPr>
              <a:t>, 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 συμμόρφωση σε προκαθορισμένους περιορισμούς.</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Θεώρημα του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 αν όχι με καθαρές, με μεικτές στρατηγικές ), οπότε και η λύση του προβλήματος επιτυγχάνεται σε κάθε περίπτωση (Θεώρημα </a:t>
            </a:r>
            <a:r>
              <a:rPr lang="en-GB" sz="1200" kern="1200" dirty="0">
                <a:solidFill>
                  <a:schemeClr val="tx1"/>
                </a:solidFill>
                <a:effectLst/>
                <a:latin typeface="+mn-lt"/>
                <a:ea typeface="+mn-ea"/>
                <a:cs typeface="+mn-cs"/>
              </a:rPr>
              <a:t>Nash</a:t>
            </a:r>
            <a:r>
              <a:rPr lang="el-GR" sz="1200" kern="1200" dirty="0">
                <a:solidFill>
                  <a:schemeClr val="tx1"/>
                </a:solidFill>
                <a:effectLst/>
                <a:latin typeface="+mn-lt"/>
                <a:ea typeface="+mn-ea"/>
                <a:cs typeface="+mn-cs"/>
              </a:rPr>
              <a:t>, 1951).</a:t>
            </a:r>
            <a:endParaRPr lang="en-GR" sz="1200" kern="1200" dirty="0">
              <a:solidFill>
                <a:schemeClr val="tx1"/>
              </a:solidFill>
              <a:effectLst/>
              <a:latin typeface="+mn-lt"/>
              <a:ea typeface="+mn-ea"/>
              <a:cs typeface="+mn-cs"/>
            </a:endParaRPr>
          </a:p>
          <a:p>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Επίσης, κάθε λέξη σχετίζεται με το περικείμενό της.</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Λόγω της θεωρίας παιγνίων, το </a:t>
            </a:r>
            <a:r>
              <a:rPr lang="en-US" sz="1200" kern="1200" dirty="0">
                <a:solidFill>
                  <a:schemeClr val="tx1"/>
                </a:solidFill>
                <a:effectLst/>
                <a:latin typeface="+mn-lt"/>
                <a:ea typeface="+mn-ea"/>
                <a:cs typeface="+mn-cs"/>
              </a:rPr>
              <a:t>task </a:t>
            </a:r>
            <a:r>
              <a:rPr lang="el-GR" sz="1200" kern="1200" dirty="0">
                <a:solidFill>
                  <a:schemeClr val="tx1"/>
                </a:solidFill>
                <a:effectLst/>
                <a:latin typeface="+mn-lt"/>
                <a:ea typeface="+mn-ea"/>
                <a:cs typeface="+mn-cs"/>
              </a:rPr>
              <a:t>της ΑΑΛ, μετατρέπεται σε πρόβλημα (-κατάσταση) δυναμικής βελτιστοποίησης, εκμεταλλευόμενη τις πληροφορίες του περικειμένου.</a:t>
            </a:r>
            <a:endParaRPr lang="en-GR" sz="1200" kern="1200" dirty="0">
              <a:solidFill>
                <a:schemeClr val="tx1"/>
              </a:solidFill>
              <a:effectLst/>
              <a:latin typeface="+mn-lt"/>
              <a:ea typeface="+mn-ea"/>
              <a:cs typeface="+mn-cs"/>
            </a:endParaRPr>
          </a:p>
          <a:p>
            <a:r>
              <a:rPr lang="en-GR" sz="1200" kern="1200" dirty="0">
                <a:solidFill>
                  <a:schemeClr val="tx1"/>
                </a:solidFill>
                <a:effectLst/>
                <a:latin typeface="+mn-lt"/>
                <a:ea typeface="+mn-ea"/>
                <a:cs typeface="+mn-cs"/>
              </a:rPr>
              <a:t> </a:t>
            </a:r>
          </a:p>
          <a:p>
            <a:r>
              <a:rPr lang="el-GR" sz="1200" kern="1200" dirty="0">
                <a:solidFill>
                  <a:schemeClr val="tx1"/>
                </a:solidFill>
                <a:effectLst/>
                <a:latin typeface="+mn-lt"/>
                <a:ea typeface="+mn-ea"/>
                <a:cs typeface="+mn-cs"/>
              </a:rPr>
              <a:t>Το προτεινόμενο σύστημα είναι πολύπλευρο, καθώς μπορεί να χρησιμοποιηθεί και από μη επιβλεπόμενα μοντέλα μάθησης αλλά και από </a:t>
            </a:r>
            <a:r>
              <a:rPr lang="el-GR" sz="1200" kern="1200" dirty="0" err="1">
                <a:solidFill>
                  <a:schemeClr val="tx1"/>
                </a:solidFill>
                <a:effectLst/>
                <a:latin typeface="+mn-lt"/>
                <a:ea typeface="+mn-ea"/>
                <a:cs typeface="+mn-cs"/>
              </a:rPr>
              <a:t>ημι</a:t>
            </a:r>
            <a:r>
              <a:rPr lang="el-GR" sz="1200" kern="1200" dirty="0">
                <a:solidFill>
                  <a:schemeClr val="tx1"/>
                </a:solidFill>
                <a:effectLst/>
                <a:latin typeface="+mn-lt"/>
                <a:ea typeface="+mn-ea"/>
                <a:cs typeface="+mn-cs"/>
              </a:rPr>
              <a:t>-επιβλεπόμενα. </a:t>
            </a:r>
          </a:p>
          <a:p>
            <a:endParaRPr lang="el-GR"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της ( δεξιά και αριστερά ).</a:t>
            </a:r>
          </a:p>
          <a:p>
            <a:endParaRPr lang="el-GR" dirty="0"/>
          </a:p>
          <a:p>
            <a:r>
              <a:rPr lang="el-GR" dirty="0"/>
              <a:t>Όπως είναι φυσικό, με μικρές τιμές του </a:t>
            </a:r>
            <a:r>
              <a:rPr lang="en-US" dirty="0"/>
              <a:t>n</a:t>
            </a:r>
            <a:r>
              <a:rPr lang="el-GR" dirty="0"/>
              <a:t> αποτυπώνονται στερεότυπες εκφράσεις,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 </a:t>
            </a:r>
            <a:r>
              <a:rPr lang="el-GR" dirty="0"/>
              <a:t>γειτονικές τους λέξεις (εδώ </a:t>
            </a:r>
            <a:r>
              <a:rPr lang="en-US" dirty="0"/>
              <a:t>n= 1</a:t>
            </a:r>
            <a:r>
              <a:rPr lang="el-GR" dirty="0"/>
              <a:t>)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a:t>
            </a:r>
            <a:r>
              <a:rPr lang="el-GR" dirty="0"/>
              <a:t> (</a:t>
            </a:r>
            <a:r>
              <a:rPr lang="en-US" dirty="0"/>
              <a:t> </a:t>
            </a:r>
            <a:r>
              <a:rPr lang="el-GR" dirty="0"/>
              <a:t>πχ</a:t>
            </a:r>
            <a:r>
              <a:rPr lang="en-US" dirty="0"/>
              <a:t>.</a:t>
            </a:r>
            <a:r>
              <a:rPr lang="el-GR" dirty="0"/>
              <a:t> το </a:t>
            </a:r>
            <a:r>
              <a:rPr lang="en-US" dirty="0"/>
              <a:t>"be" </a:t>
            </a:r>
            <a:r>
              <a:rPr lang="el-GR" dirty="0"/>
              <a:t>)</a:t>
            </a:r>
            <a:r>
              <a:rPr lang="en-US" dirty="0"/>
              <a:t>,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𝑘</m:t>
                            </m:r>
                          </m:sub>
                        </m:sSub>
                      </m:e>
                    </m:d>
                  </m:oMath>
                </a14:m>
                <a:r>
                  <a:rPr lang="en-GB" sz="1800" dirty="0"/>
                  <a:t> , where </a:t>
                </a:r>
                <a14:m>
                  <m:oMath xmlns:m="http://schemas.openxmlformats.org/officeDocument/2006/math">
                    <m:r>
                      <a:rPr lang="en-US" sz="1800" b="0" i="1" smtClean="0">
                        <a:latin typeface="Cambria Math" panose="02040503050406030204" pitchFamily="18" charset="0"/>
                      </a:rPr>
                      <m:t>𝑘</m:t>
                    </m:r>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xmlns="">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355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a:t>
                </a:r>
                <a:r>
                  <a:rPr lang="en-GB" sz="1900" b="1" dirty="0">
                    <a:latin typeface="+mj-lt"/>
                  </a:rPr>
                  <a:t>strategy</a:t>
                </a:r>
                <a:r>
                  <a:rPr lang="en-GB" sz="1900" dirty="0">
                    <a:latin typeface="+mj-lt"/>
                  </a:rPr>
                  <a:t> </a:t>
                </a:r>
                <a:r>
                  <a:rPr lang="en-GB" sz="1900" b="1" dirty="0">
                    <a:latin typeface="+mj-lt"/>
                  </a:rPr>
                  <a:t>space</a:t>
                </a:r>
                <a:r>
                  <a:rPr lang="en-GB" sz="1900" dirty="0">
                    <a:latin typeface="+mj-lt"/>
                  </a:rPr>
                  <a:t> </a:t>
                </a:r>
                <a14:m>
                  <m:oMath xmlns:m="http://schemas.openxmlformats.org/officeDocument/2006/math">
                    <m:sSub>
                      <m:sSubPr>
                        <m:ctrlPr>
                          <a:rPr lang="el-GR" sz="1900" b="0" i="1" smtClean="0">
                            <a:latin typeface="Cambria Math" panose="02040503050406030204" pitchFamily="18" charset="0"/>
                          </a:rPr>
                        </m:ctrlPr>
                      </m:sSubPr>
                      <m:e>
                        <m:r>
                          <a:rPr lang="en-US" sz="1900" b="0" i="1" smtClean="0">
                            <a:latin typeface="Cambria Math" panose="02040503050406030204" pitchFamily="18" charset="0"/>
                          </a:rPr>
                          <m:t>𝑆</m:t>
                        </m:r>
                      </m:e>
                      <m:sub>
                        <m:r>
                          <m:rPr>
                            <m:sty m:val="p"/>
                          </m:rPr>
                          <a:rPr lang="el-GR" sz="1900" b="0" i="0" smtClean="0">
                            <a:latin typeface="Cambria Math" panose="02040503050406030204" pitchFamily="18" charset="0"/>
                          </a:rPr>
                          <m:t>Ν</m:t>
                        </m:r>
                        <m:r>
                          <a:rPr lang="el-GR"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𝐶</m:t>
                        </m:r>
                        <m:r>
                          <a:rPr lang="el-GR" sz="1900" b="0" i="1" smtClean="0">
                            <a:latin typeface="Cambria Math" panose="02040503050406030204" pitchFamily="18" charset="0"/>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b="0" i="1" smtClean="0">
                                <a:latin typeface="Cambria Math" panose="02040503050406030204" pitchFamily="18" charset="0"/>
                              </a:rPr>
                              <m:t> </m:t>
                            </m:r>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 </a:t>
                </a:r>
                <a14:m>
                  <m:oMath xmlns:m="http://schemas.openxmlformats.org/officeDocument/2006/math">
                    <m:r>
                      <a:rPr lang="en-US" sz="1400" b="1"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h</m:t>
                        </m:r>
                      </m:sub>
                    </m:sSub>
                    <m:r>
                      <a:rPr lang="en-US" sz="1400" b="0" i="1" smtClean="0">
                        <a:latin typeface="Cambria Math" panose="02040503050406030204" pitchFamily="18" charset="0"/>
                      </a:rPr>
                      <m:t> </m:t>
                    </m:r>
                  </m:oMath>
                </a14:m>
                <a:r>
                  <a:rPr lang="en-GB" sz="1400" dirty="0">
                    <a:latin typeface="+mj-lt"/>
                  </a:rPr>
                  <a:t>: sense rank</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b="0" i="1" smtClean="0">
                                <a:latin typeface="Cambria Math" panose="02040503050406030204" pitchFamily="18" charset="0"/>
                              </a:rPr>
                              <m:t>  </m:t>
                            </m:r>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 </a:t>
                </a:r>
                <a14:m>
                  <m:oMath xmlns:m="http://schemas.openxmlformats.org/officeDocument/2006/math">
                    <m:r>
                      <a:rPr lang="en-US" sz="1400" b="1"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b="0" i="1" smtClean="0">
                            <a:latin typeface="Cambria Math" panose="02040503050406030204" pitchFamily="18" charset="0"/>
                          </a:rPr>
                          <m:t>𝑜</m:t>
                        </m:r>
                      </m:sub>
                    </m:sSub>
                    <m:r>
                      <a:rPr lang="en-US" sz="1400" i="1">
                        <a:latin typeface="Cambria Math" panose="02040503050406030204" pitchFamily="18" charset="0"/>
                      </a:rPr>
                      <m:t> </m:t>
                    </m:r>
                  </m:oMath>
                </a14:m>
                <a:r>
                  <a:rPr lang="en-GB" sz="1400" dirty="0"/>
                  <a:t>: cluster rank</a:t>
                </a:r>
                <a:endParaRPr lang="en-GB" sz="1400" b="1" dirty="0">
                  <a:latin typeface="+mj-lt"/>
                </a:endParaRPr>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latin typeface="+mj-lt"/>
                  </a:rPr>
                  <a:t>   </a:t>
                </a:r>
              </a:p>
            </p:txBody>
          </p:sp>
        </mc:Choice>
        <mc:Fallback xmlns="">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a:t>
                </a:r>
                <a:r>
                  <a:rPr lang="en-US" sz="1400" dirty="0"/>
                  <a:t>C</a:t>
                </a:r>
                <a:r>
                  <a:rPr lang="en-GB" sz="1400" dirty="0" err="1"/>
                  <a:t>ontent</a:t>
                </a:r>
                <a:r>
                  <a:rPr lang="en-GB" sz="1400" dirty="0"/>
                  <a:t> (IC): level of "surprise" of a particular outcome</a:t>
                </a:r>
              </a:p>
            </p:txBody>
          </p:sp>
        </mc:Choice>
        <mc:Fallback xmlns="">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2</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xmlns="">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a:t>
                </a:r>
                <a:r>
                  <a:rPr lang="en-GB" sz="1500" b="1" dirty="0"/>
                  <a:t>Nash </a:t>
                </a:r>
                <a:r>
                  <a:rPr lang="en-GB" sz="1500" b="1" dirty="0" err="1"/>
                  <a:t>equilibr</a:t>
                </a:r>
                <a:r>
                  <a:rPr lang="en-US" sz="1500" b="1" dirty="0" err="1"/>
                  <a:t>ium</a:t>
                </a:r>
                <a:endParaRPr lang="en-GB" sz="1500" b="1"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smtClean="0">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m:t>
                        </m:r>
                      </m:sub>
                    </m:sSub>
                    <m:r>
                      <a:rPr lang="en-US" sz="1300" b="0" i="1" smtClean="0">
                        <a:latin typeface="Cambria Math" panose="02040503050406030204" pitchFamily="18" charset="0"/>
                      </a:rPr>
                      <m:t> )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xmlns="">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644993"/>
                <a:ext cx="6728618" cy="4666263"/>
              </a:xfrm>
            </p:spPr>
            <p:txBody>
              <a:bodyPr anchor="ctr">
                <a:noAutofit/>
              </a:bodyPr>
              <a:lstStyle/>
              <a:p>
                <a:pPr fontAlgn="base"/>
                <a:r>
                  <a:rPr lang="en-GB" sz="2000" b="1" dirty="0">
                    <a:solidFill>
                      <a:schemeClr val="tx1"/>
                    </a:solidFill>
                  </a:rPr>
                  <a:t>Classification</a:t>
                </a:r>
              </a:p>
              <a:p>
                <a:pPr marL="0" indent="0" fontAlgn="base">
                  <a:buNone/>
                </a:pPr>
                <a:endParaRPr lang="en-GB" sz="1000" dirty="0">
                  <a:solidFill>
                    <a:schemeClr val="tx1"/>
                  </a:solidFill>
                </a:endParaRPr>
              </a:p>
              <a:p>
                <a:pPr lvl="1" fontAlgn="base"/>
                <a:r>
                  <a:rPr lang="en-GB" sz="1800" dirty="0"/>
                  <a:t>M</a:t>
                </a:r>
                <a:r>
                  <a:rPr lang="en-GB" sz="1800" dirty="0">
                    <a:solidFill>
                      <a:schemeClr val="tx1"/>
                    </a:solidFill>
                  </a:rPr>
                  <a:t>ixed strategy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𝑖h</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h</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𝑀</m:t>
                        </m:r>
                      </m:e>
                      <m:sub>
                        <m:r>
                          <a:rPr lang="en-US" sz="1800" b="0" i="1" smtClean="0">
                            <a:solidFill>
                              <a:schemeClr val="tx1"/>
                            </a:solidFill>
                            <a:latin typeface="Cambria Math" panose="02040503050406030204" pitchFamily="18" charset="0"/>
                          </a:rPr>
                          <m:t>𝑖</m:t>
                        </m:r>
                      </m:sub>
                    </m:sSub>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a:t>
                </a:r>
                <a:r>
                  <a:rPr lang="en-GB" sz="1800" b="1" dirty="0">
                    <a:solidFill>
                      <a:schemeClr val="tx1"/>
                    </a:solidFill>
                  </a:rPr>
                  <a:t>highest</a:t>
                </a:r>
                <a:r>
                  <a:rPr lang="en-GB" sz="1800" dirty="0">
                    <a:solidFill>
                      <a:schemeClr val="tx1"/>
                    </a:solidFill>
                  </a:rPr>
                  <a:t> </a:t>
                </a:r>
                <a:r>
                  <a:rPr lang="en-GB" sz="1800" b="1" dirty="0">
                    <a:solidFill>
                      <a:schemeClr val="tx1"/>
                    </a:solidFill>
                  </a:rPr>
                  <a:t>probability</a:t>
                </a:r>
                <a:r>
                  <a:rPr lang="en-GB" sz="1800" dirty="0">
                    <a:solidFill>
                      <a:schemeClr val="tx1"/>
                    </a:solidFill>
                  </a:rPr>
                  <a:t>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a:t>
                </a:r>
                <a:r>
                  <a:rPr lang="en-GB" sz="1800" b="1" dirty="0">
                    <a:solidFill>
                      <a:schemeClr val="tx1"/>
                    </a:solidFill>
                  </a:rPr>
                  <a:t>fails</a:t>
                </a:r>
                <a:r>
                  <a:rPr lang="en-GB" sz="1800" dirty="0">
                    <a:solidFill>
                      <a:schemeClr val="tx1"/>
                    </a:solidFill>
                  </a:rPr>
                  <a:t>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644993"/>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xmlns="">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xmlns="">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lt">
                                    <p:tmPct val="10000"/>
                                  </p:iterate>
                                  <p:childTnLst>
                                    <p:set>
                                      <p:cBhvr>
                                        <p:cTn id="6" dur="1" fill="hold">
                                          <p:stCondLst>
                                            <p:cond delay="0"/>
                                          </p:stCondLst>
                                        </p:cTn>
                                        <p:tgtEl>
                                          <p:spTgt spid="1024"/>
                                        </p:tgtEl>
                                        <p:attrNameLst>
                                          <p:attrName>style.visibility</p:attrName>
                                        </p:attrNameLst>
                                      </p:cBhvr>
                                      <p:to>
                                        <p:strVal val="visible"/>
                                      </p:to>
                                    </p:set>
                                    <p:animEffect transition="in" filter="barn(inVertical)">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par>
                                <p:cTn id="21" presetID="10"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par>
                                <p:cTn id="29" presetID="10" presetClass="entr" presetSubtype="0" fill="hold"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62" grpId="0"/>
      <p:bldP spid="163" grpId="0"/>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rPr>
                          <m:t>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smtClean="0">
                        <a:solidFill>
                          <a:srgbClr val="000000"/>
                        </a:solidFill>
                        <a:latin typeface="Cambria Math" panose="02040503050406030204" pitchFamily="18" charset="0"/>
                        <a:ea typeface="Cambria Math" panose="02040503050406030204" pitchFamily="18" charset="0"/>
                      </a:rPr>
                      <m:t>=1, 2 …,  </m:t>
                    </m:r>
                    <m:r>
                      <a:rPr lang="en-US" sz="1600" b="0" i="1" smtClean="0">
                        <a:solidFill>
                          <a:srgbClr val="000000"/>
                        </a:solidFill>
                        <a:latin typeface="Cambria Math" panose="02040503050406030204" pitchFamily="18" charset="0"/>
                        <a:ea typeface="Cambria Math" panose="02040503050406030204" pitchFamily="18" charset="0"/>
                      </a:rPr>
                      <m:t>𝑁</m:t>
                    </m:r>
                    <m:r>
                      <a:rPr lang="en-US" sz="1600" b="0" i="1">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𝑎𝑛𝑑</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4937</TotalTime>
  <Words>5537</Words>
  <Application>Microsoft Macintosh PowerPoint</Application>
  <PresentationFormat>Widescreen</PresentationFormat>
  <Paragraphs>580</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495</cp:revision>
  <cp:lastPrinted>2021-02-07T23:06:25Z</cp:lastPrinted>
  <dcterms:created xsi:type="dcterms:W3CDTF">2021-02-03T20:20:42Z</dcterms:created>
  <dcterms:modified xsi:type="dcterms:W3CDTF">2021-02-08T11:29:20Z</dcterms:modified>
</cp:coreProperties>
</file>